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51" r:id="rId1"/>
  </p:sldMasterIdLst>
  <p:notesMasterIdLst>
    <p:notesMasterId r:id="rId46"/>
  </p:notesMasterIdLst>
  <p:sldIdLst>
    <p:sldId id="276" r:id="rId2"/>
    <p:sldId id="272" r:id="rId3"/>
    <p:sldId id="273"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Lst>
  <p:sldSz cx="9144000" cy="5143500" type="screen16x9"/>
  <p:notesSz cx="6858000" cy="9144000"/>
  <p:custShowLst>
    <p:custShow name="Looping Intro" id="0">
      <p:sldLst>
        <p:sld r:id="rId2"/>
        <p:sld r:id="rId3"/>
        <p:sld r:id="rId4"/>
      </p:sldLst>
    </p:custShow>
    <p:custShow name="Main Presentation" id="1">
      <p:sldLst>
        <p:sld r:id="rId5"/>
        <p:sld r:id="rId6"/>
        <p:sld r:id="rId7"/>
        <p:sld r:id="rId8"/>
        <p:sld r:id="rId9"/>
        <p:sld r:id="rId10"/>
        <p:sld r:id="rId11"/>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 r:id="rId44"/>
        <p:sld r:id="rId45"/>
      </p:sldLst>
    </p:custShow>
  </p:custShow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custShow id="0"/>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83C34A"/>
    <a:srgbClr val="595959"/>
    <a:srgbClr val="DDDE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50"/>
    <p:restoredTop sz="86029"/>
  </p:normalViewPr>
  <p:slideViewPr>
    <p:cSldViewPr snapToGrid="0" snapToObjects="1">
      <p:cViewPr>
        <p:scale>
          <a:sx n="150" d="100"/>
          <a:sy n="150" d="100"/>
        </p:scale>
        <p:origin x="144" y="8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94D0BA-6841-CA40-AE6D-6F0A3BCD42BD}" type="doc">
      <dgm:prSet loTypeId="urn:microsoft.com/office/officeart/2005/8/layout/hChevron3" loCatId="" qsTypeId="urn:microsoft.com/office/officeart/2005/8/quickstyle/simple4" qsCatId="simple" csTypeId="urn:microsoft.com/office/officeart/2005/8/colors/accent1_2" csCatId="accent1" phldr="1"/>
      <dgm:spPr/>
    </dgm:pt>
    <dgm:pt modelId="{A0F7D8B2-5A47-DA4C-8BDF-C96D62D268FA}">
      <dgm:prSet phldrT="[Text]"/>
      <dgm:spPr>
        <a:ln w="12700">
          <a:solidFill>
            <a:schemeClr val="bg1">
              <a:lumMod val="85000"/>
            </a:schemeClr>
          </a:solidFill>
        </a:ln>
      </dgm:spPr>
      <dgm:t>
        <a:bodyPr/>
        <a:lstStyle/>
        <a:p>
          <a:r>
            <a:rPr lang="en-US" dirty="0" smtClean="0"/>
            <a:t>Email Marketing</a:t>
          </a:r>
          <a:endParaRPr lang="en-US" dirty="0"/>
        </a:p>
      </dgm:t>
    </dgm:pt>
    <dgm:pt modelId="{037CFB1C-95A4-1F48-9B9C-1C158E5BFD94}" type="parTrans" cxnId="{12CD8AF3-03E7-E748-A8E5-91C34960854A}">
      <dgm:prSet/>
      <dgm:spPr/>
      <dgm:t>
        <a:bodyPr/>
        <a:lstStyle/>
        <a:p>
          <a:endParaRPr lang="en-US"/>
        </a:p>
      </dgm:t>
    </dgm:pt>
    <dgm:pt modelId="{9BB0702F-12C9-5B4E-8744-89660DF4CBE5}" type="sibTrans" cxnId="{12CD8AF3-03E7-E748-A8E5-91C34960854A}">
      <dgm:prSet/>
      <dgm:spPr/>
      <dgm:t>
        <a:bodyPr/>
        <a:lstStyle/>
        <a:p>
          <a:endParaRPr lang="en-US"/>
        </a:p>
      </dgm:t>
    </dgm:pt>
    <dgm:pt modelId="{0687DA83-193B-C645-8043-A407478165D8}">
      <dgm:prSet phldrT="[Text]"/>
      <dgm:spPr>
        <a:ln w="12700">
          <a:solidFill>
            <a:schemeClr val="bg1">
              <a:lumMod val="85000"/>
            </a:schemeClr>
          </a:solidFill>
        </a:ln>
      </dgm:spPr>
      <dgm:t>
        <a:bodyPr/>
        <a:lstStyle/>
        <a:p>
          <a:r>
            <a:rPr lang="en-US" dirty="0" smtClean="0"/>
            <a:t>Landing Pages</a:t>
          </a:r>
          <a:endParaRPr lang="en-US" dirty="0"/>
        </a:p>
      </dgm:t>
    </dgm:pt>
    <dgm:pt modelId="{F22335E4-102F-4F45-B9D7-981EA5823FF3}" type="parTrans" cxnId="{36252DF9-385D-BE47-94ED-FA22D246B7A6}">
      <dgm:prSet/>
      <dgm:spPr/>
      <dgm:t>
        <a:bodyPr/>
        <a:lstStyle/>
        <a:p>
          <a:endParaRPr lang="en-US"/>
        </a:p>
      </dgm:t>
    </dgm:pt>
    <dgm:pt modelId="{046C7DF4-9CB2-FE47-9EA4-A9FC13941F43}" type="sibTrans" cxnId="{36252DF9-385D-BE47-94ED-FA22D246B7A6}">
      <dgm:prSet/>
      <dgm:spPr/>
      <dgm:t>
        <a:bodyPr/>
        <a:lstStyle/>
        <a:p>
          <a:endParaRPr lang="en-US"/>
        </a:p>
      </dgm:t>
    </dgm:pt>
    <dgm:pt modelId="{E16913D9-7B21-7140-B030-AEF1BDD9C5A5}">
      <dgm:prSet phldrT="[Text]"/>
      <dgm:spPr>
        <a:ln w="12700">
          <a:solidFill>
            <a:schemeClr val="bg1">
              <a:lumMod val="85000"/>
            </a:schemeClr>
          </a:solidFill>
        </a:ln>
      </dgm:spPr>
      <dgm:t>
        <a:bodyPr/>
        <a:lstStyle/>
        <a:p>
          <a:r>
            <a:rPr lang="en-US" dirty="0" smtClean="0"/>
            <a:t>Website Visits</a:t>
          </a:r>
          <a:endParaRPr lang="en-US" dirty="0"/>
        </a:p>
      </dgm:t>
    </dgm:pt>
    <dgm:pt modelId="{9A6B5D9C-7B9F-FD47-B50D-5A33290E68D7}" type="parTrans" cxnId="{928C5144-782A-914D-9BA2-736A8B9F8BDA}">
      <dgm:prSet/>
      <dgm:spPr/>
      <dgm:t>
        <a:bodyPr/>
        <a:lstStyle/>
        <a:p>
          <a:endParaRPr lang="en-US"/>
        </a:p>
      </dgm:t>
    </dgm:pt>
    <dgm:pt modelId="{A65303E0-F6AB-304D-A651-D16E08D10C43}" type="sibTrans" cxnId="{928C5144-782A-914D-9BA2-736A8B9F8BDA}">
      <dgm:prSet/>
      <dgm:spPr/>
      <dgm:t>
        <a:bodyPr/>
        <a:lstStyle/>
        <a:p>
          <a:endParaRPr lang="en-US"/>
        </a:p>
      </dgm:t>
    </dgm:pt>
    <dgm:pt modelId="{ECC7D326-B417-534B-A26D-F9DDF2E21242}">
      <dgm:prSet/>
      <dgm:spPr>
        <a:ln w="12700">
          <a:solidFill>
            <a:schemeClr val="bg1">
              <a:lumMod val="85000"/>
            </a:schemeClr>
          </a:solidFill>
        </a:ln>
      </dgm:spPr>
      <dgm:t>
        <a:bodyPr/>
        <a:lstStyle/>
        <a:p>
          <a:r>
            <a:rPr lang="en-US" dirty="0" smtClean="0"/>
            <a:t>Product Recommendations</a:t>
          </a:r>
        </a:p>
      </dgm:t>
    </dgm:pt>
    <dgm:pt modelId="{89503E33-C566-7C4F-884C-7AFE366B53AA}" type="parTrans" cxnId="{96E89452-7F54-A84D-8149-D07CC011878D}">
      <dgm:prSet/>
      <dgm:spPr/>
      <dgm:t>
        <a:bodyPr/>
        <a:lstStyle/>
        <a:p>
          <a:endParaRPr lang="en-US"/>
        </a:p>
      </dgm:t>
    </dgm:pt>
    <dgm:pt modelId="{D167286B-1852-5747-873A-174E98A8F2F6}" type="sibTrans" cxnId="{96E89452-7F54-A84D-8149-D07CC011878D}">
      <dgm:prSet/>
      <dgm:spPr/>
      <dgm:t>
        <a:bodyPr/>
        <a:lstStyle/>
        <a:p>
          <a:endParaRPr lang="en-US"/>
        </a:p>
      </dgm:t>
    </dgm:pt>
    <dgm:pt modelId="{939BEF81-4E99-B84A-AFF1-5D51861E0D76}">
      <dgm:prSet/>
      <dgm:spPr>
        <a:ln w="12700">
          <a:solidFill>
            <a:schemeClr val="bg1">
              <a:lumMod val="85000"/>
            </a:schemeClr>
          </a:solidFill>
        </a:ln>
      </dgm:spPr>
      <dgm:t>
        <a:bodyPr/>
        <a:lstStyle/>
        <a:p>
          <a:r>
            <a:rPr lang="en-US" dirty="0" smtClean="0"/>
            <a:t>Customer Offers</a:t>
          </a:r>
          <a:endParaRPr lang="en-US" dirty="0"/>
        </a:p>
      </dgm:t>
    </dgm:pt>
    <dgm:pt modelId="{B9FCF62D-CCEF-0248-88F8-0891655064F4}" type="parTrans" cxnId="{E7A9004D-D6BB-004B-9046-0F6C6D72B8F3}">
      <dgm:prSet/>
      <dgm:spPr/>
      <dgm:t>
        <a:bodyPr/>
        <a:lstStyle/>
        <a:p>
          <a:endParaRPr lang="en-US"/>
        </a:p>
      </dgm:t>
    </dgm:pt>
    <dgm:pt modelId="{05CB5861-C724-BD42-9990-B19882B9FBAA}" type="sibTrans" cxnId="{E7A9004D-D6BB-004B-9046-0F6C6D72B8F3}">
      <dgm:prSet/>
      <dgm:spPr/>
      <dgm:t>
        <a:bodyPr/>
        <a:lstStyle/>
        <a:p>
          <a:endParaRPr lang="en-US"/>
        </a:p>
      </dgm:t>
    </dgm:pt>
    <dgm:pt modelId="{71A04C24-EB37-FC4F-B6DC-420DF359B9CB}" type="pres">
      <dgm:prSet presAssocID="{D294D0BA-6841-CA40-AE6D-6F0A3BCD42BD}" presName="Name0" presStyleCnt="0">
        <dgm:presLayoutVars>
          <dgm:dir/>
          <dgm:resizeHandles val="exact"/>
        </dgm:presLayoutVars>
      </dgm:prSet>
      <dgm:spPr/>
    </dgm:pt>
    <dgm:pt modelId="{BC2B2172-714E-FC48-A288-4B704B590543}" type="pres">
      <dgm:prSet presAssocID="{A0F7D8B2-5A47-DA4C-8BDF-C96D62D268FA}" presName="parTxOnly" presStyleLbl="node1" presStyleIdx="0" presStyleCnt="5">
        <dgm:presLayoutVars>
          <dgm:bulletEnabled val="1"/>
        </dgm:presLayoutVars>
      </dgm:prSet>
      <dgm:spPr/>
      <dgm:t>
        <a:bodyPr/>
        <a:lstStyle/>
        <a:p>
          <a:endParaRPr lang="en-US"/>
        </a:p>
      </dgm:t>
    </dgm:pt>
    <dgm:pt modelId="{B5B64A57-31A3-3642-8795-9A796E3EDC0D}" type="pres">
      <dgm:prSet presAssocID="{9BB0702F-12C9-5B4E-8744-89660DF4CBE5}" presName="parSpace" presStyleCnt="0"/>
      <dgm:spPr/>
    </dgm:pt>
    <dgm:pt modelId="{15091943-2B96-FB42-B47A-ACFB6994AB90}" type="pres">
      <dgm:prSet presAssocID="{0687DA83-193B-C645-8043-A407478165D8}" presName="parTxOnly" presStyleLbl="node1" presStyleIdx="1" presStyleCnt="5">
        <dgm:presLayoutVars>
          <dgm:bulletEnabled val="1"/>
        </dgm:presLayoutVars>
      </dgm:prSet>
      <dgm:spPr/>
      <dgm:t>
        <a:bodyPr/>
        <a:lstStyle/>
        <a:p>
          <a:endParaRPr lang="en-US"/>
        </a:p>
      </dgm:t>
    </dgm:pt>
    <dgm:pt modelId="{8B4FFA39-B786-0847-86D4-A588BC084801}" type="pres">
      <dgm:prSet presAssocID="{046C7DF4-9CB2-FE47-9EA4-A9FC13941F43}" presName="parSpace" presStyleCnt="0"/>
      <dgm:spPr/>
    </dgm:pt>
    <dgm:pt modelId="{F043DADD-1889-604A-ADF9-C24C86E315F1}" type="pres">
      <dgm:prSet presAssocID="{E16913D9-7B21-7140-B030-AEF1BDD9C5A5}" presName="parTxOnly" presStyleLbl="node1" presStyleIdx="2" presStyleCnt="5">
        <dgm:presLayoutVars>
          <dgm:bulletEnabled val="1"/>
        </dgm:presLayoutVars>
      </dgm:prSet>
      <dgm:spPr/>
      <dgm:t>
        <a:bodyPr/>
        <a:lstStyle/>
        <a:p>
          <a:endParaRPr lang="en-US"/>
        </a:p>
      </dgm:t>
    </dgm:pt>
    <dgm:pt modelId="{FA29BDAC-6FB9-1C4F-8C8B-B1B5DB7D0A38}" type="pres">
      <dgm:prSet presAssocID="{A65303E0-F6AB-304D-A651-D16E08D10C43}" presName="parSpace" presStyleCnt="0"/>
      <dgm:spPr/>
    </dgm:pt>
    <dgm:pt modelId="{0A06C575-8AD4-D649-987E-2BF26DAB4441}" type="pres">
      <dgm:prSet presAssocID="{ECC7D326-B417-534B-A26D-F9DDF2E21242}" presName="parTxOnly" presStyleLbl="node1" presStyleIdx="3" presStyleCnt="5" custScaleX="163379">
        <dgm:presLayoutVars>
          <dgm:bulletEnabled val="1"/>
        </dgm:presLayoutVars>
      </dgm:prSet>
      <dgm:spPr/>
      <dgm:t>
        <a:bodyPr/>
        <a:lstStyle/>
        <a:p>
          <a:endParaRPr lang="en-US"/>
        </a:p>
      </dgm:t>
    </dgm:pt>
    <dgm:pt modelId="{A9A0FC59-CFCF-BD48-86AA-575E541FBC3C}" type="pres">
      <dgm:prSet presAssocID="{D167286B-1852-5747-873A-174E98A8F2F6}" presName="parSpace" presStyleCnt="0"/>
      <dgm:spPr/>
    </dgm:pt>
    <dgm:pt modelId="{BE9C8E6D-E8D7-4C4B-97A3-8E516B8BA54E}" type="pres">
      <dgm:prSet presAssocID="{939BEF81-4E99-B84A-AFF1-5D51861E0D76}" presName="parTxOnly" presStyleLbl="node1" presStyleIdx="4" presStyleCnt="5">
        <dgm:presLayoutVars>
          <dgm:bulletEnabled val="1"/>
        </dgm:presLayoutVars>
      </dgm:prSet>
      <dgm:spPr/>
      <dgm:t>
        <a:bodyPr/>
        <a:lstStyle/>
        <a:p>
          <a:endParaRPr lang="en-US"/>
        </a:p>
      </dgm:t>
    </dgm:pt>
  </dgm:ptLst>
  <dgm:cxnLst>
    <dgm:cxn modelId="{0BFA4659-452C-C944-AAF0-1B782B4C2133}" type="presOf" srcId="{E16913D9-7B21-7140-B030-AEF1BDD9C5A5}" destId="{F043DADD-1889-604A-ADF9-C24C86E315F1}" srcOrd="0" destOrd="0" presId="urn:microsoft.com/office/officeart/2005/8/layout/hChevron3"/>
    <dgm:cxn modelId="{AF1D7A66-1B4C-BE49-B2F3-9C0F5559C937}" type="presOf" srcId="{ECC7D326-B417-534B-A26D-F9DDF2E21242}" destId="{0A06C575-8AD4-D649-987E-2BF26DAB4441}" srcOrd="0" destOrd="0" presId="urn:microsoft.com/office/officeart/2005/8/layout/hChevron3"/>
    <dgm:cxn modelId="{EDC24B54-742D-8B4A-834B-DCB872FAFEBB}" type="presOf" srcId="{0687DA83-193B-C645-8043-A407478165D8}" destId="{15091943-2B96-FB42-B47A-ACFB6994AB90}" srcOrd="0" destOrd="0" presId="urn:microsoft.com/office/officeart/2005/8/layout/hChevron3"/>
    <dgm:cxn modelId="{E7A9004D-D6BB-004B-9046-0F6C6D72B8F3}" srcId="{D294D0BA-6841-CA40-AE6D-6F0A3BCD42BD}" destId="{939BEF81-4E99-B84A-AFF1-5D51861E0D76}" srcOrd="4" destOrd="0" parTransId="{B9FCF62D-CCEF-0248-88F8-0891655064F4}" sibTransId="{05CB5861-C724-BD42-9990-B19882B9FBAA}"/>
    <dgm:cxn modelId="{12CD8AF3-03E7-E748-A8E5-91C34960854A}" srcId="{D294D0BA-6841-CA40-AE6D-6F0A3BCD42BD}" destId="{A0F7D8B2-5A47-DA4C-8BDF-C96D62D268FA}" srcOrd="0" destOrd="0" parTransId="{037CFB1C-95A4-1F48-9B9C-1C158E5BFD94}" sibTransId="{9BB0702F-12C9-5B4E-8744-89660DF4CBE5}"/>
    <dgm:cxn modelId="{96E89452-7F54-A84D-8149-D07CC011878D}" srcId="{D294D0BA-6841-CA40-AE6D-6F0A3BCD42BD}" destId="{ECC7D326-B417-534B-A26D-F9DDF2E21242}" srcOrd="3" destOrd="0" parTransId="{89503E33-C566-7C4F-884C-7AFE366B53AA}" sibTransId="{D167286B-1852-5747-873A-174E98A8F2F6}"/>
    <dgm:cxn modelId="{928C5144-782A-914D-9BA2-736A8B9F8BDA}" srcId="{D294D0BA-6841-CA40-AE6D-6F0A3BCD42BD}" destId="{E16913D9-7B21-7140-B030-AEF1BDD9C5A5}" srcOrd="2" destOrd="0" parTransId="{9A6B5D9C-7B9F-FD47-B50D-5A33290E68D7}" sibTransId="{A65303E0-F6AB-304D-A651-D16E08D10C43}"/>
    <dgm:cxn modelId="{0D37B6A8-0FFC-E14C-96DC-46266AF9CE46}" type="presOf" srcId="{A0F7D8B2-5A47-DA4C-8BDF-C96D62D268FA}" destId="{BC2B2172-714E-FC48-A288-4B704B590543}" srcOrd="0" destOrd="0" presId="urn:microsoft.com/office/officeart/2005/8/layout/hChevron3"/>
    <dgm:cxn modelId="{40B9F425-6501-7343-A40E-E82784F5CC68}" type="presOf" srcId="{939BEF81-4E99-B84A-AFF1-5D51861E0D76}" destId="{BE9C8E6D-E8D7-4C4B-97A3-8E516B8BA54E}" srcOrd="0" destOrd="0" presId="urn:microsoft.com/office/officeart/2005/8/layout/hChevron3"/>
    <dgm:cxn modelId="{141B748E-FFA3-BD47-9B59-81694D3B53FF}" type="presOf" srcId="{D294D0BA-6841-CA40-AE6D-6F0A3BCD42BD}" destId="{71A04C24-EB37-FC4F-B6DC-420DF359B9CB}" srcOrd="0" destOrd="0" presId="urn:microsoft.com/office/officeart/2005/8/layout/hChevron3"/>
    <dgm:cxn modelId="{36252DF9-385D-BE47-94ED-FA22D246B7A6}" srcId="{D294D0BA-6841-CA40-AE6D-6F0A3BCD42BD}" destId="{0687DA83-193B-C645-8043-A407478165D8}" srcOrd="1" destOrd="0" parTransId="{F22335E4-102F-4F45-B9D7-981EA5823FF3}" sibTransId="{046C7DF4-9CB2-FE47-9EA4-A9FC13941F43}"/>
    <dgm:cxn modelId="{9AAB8F49-5E11-DA4E-B3BF-529CDE66390B}" type="presParOf" srcId="{71A04C24-EB37-FC4F-B6DC-420DF359B9CB}" destId="{BC2B2172-714E-FC48-A288-4B704B590543}" srcOrd="0" destOrd="0" presId="urn:microsoft.com/office/officeart/2005/8/layout/hChevron3"/>
    <dgm:cxn modelId="{17D519C7-8391-4944-A028-5ABA7D760D82}" type="presParOf" srcId="{71A04C24-EB37-FC4F-B6DC-420DF359B9CB}" destId="{B5B64A57-31A3-3642-8795-9A796E3EDC0D}" srcOrd="1" destOrd="0" presId="urn:microsoft.com/office/officeart/2005/8/layout/hChevron3"/>
    <dgm:cxn modelId="{2C5C3106-375A-1D41-9FDC-EE0B7B11A0C3}" type="presParOf" srcId="{71A04C24-EB37-FC4F-B6DC-420DF359B9CB}" destId="{15091943-2B96-FB42-B47A-ACFB6994AB90}" srcOrd="2" destOrd="0" presId="urn:microsoft.com/office/officeart/2005/8/layout/hChevron3"/>
    <dgm:cxn modelId="{024FECBC-4CDC-F745-BB25-4224D6E68F40}" type="presParOf" srcId="{71A04C24-EB37-FC4F-B6DC-420DF359B9CB}" destId="{8B4FFA39-B786-0847-86D4-A588BC084801}" srcOrd="3" destOrd="0" presId="urn:microsoft.com/office/officeart/2005/8/layout/hChevron3"/>
    <dgm:cxn modelId="{51318A16-6920-AB41-8673-C846A2E98FDD}" type="presParOf" srcId="{71A04C24-EB37-FC4F-B6DC-420DF359B9CB}" destId="{F043DADD-1889-604A-ADF9-C24C86E315F1}" srcOrd="4" destOrd="0" presId="urn:microsoft.com/office/officeart/2005/8/layout/hChevron3"/>
    <dgm:cxn modelId="{D05F32C4-D89C-144B-B05C-7F103D97FD8F}" type="presParOf" srcId="{71A04C24-EB37-FC4F-B6DC-420DF359B9CB}" destId="{FA29BDAC-6FB9-1C4F-8C8B-B1B5DB7D0A38}" srcOrd="5" destOrd="0" presId="urn:microsoft.com/office/officeart/2005/8/layout/hChevron3"/>
    <dgm:cxn modelId="{54CB0F6B-B24E-8F41-8790-391A62D7A777}" type="presParOf" srcId="{71A04C24-EB37-FC4F-B6DC-420DF359B9CB}" destId="{0A06C575-8AD4-D649-987E-2BF26DAB4441}" srcOrd="6" destOrd="0" presId="urn:microsoft.com/office/officeart/2005/8/layout/hChevron3"/>
    <dgm:cxn modelId="{D988C1E4-E80A-314C-8188-C20255044F2B}" type="presParOf" srcId="{71A04C24-EB37-FC4F-B6DC-420DF359B9CB}" destId="{A9A0FC59-CFCF-BD48-86AA-575E541FBC3C}" srcOrd="7" destOrd="0" presId="urn:microsoft.com/office/officeart/2005/8/layout/hChevron3"/>
    <dgm:cxn modelId="{285237E5-3161-E64F-A6F2-2C6E25F3510B}" type="presParOf" srcId="{71A04C24-EB37-FC4F-B6DC-420DF359B9CB}" destId="{BE9C8E6D-E8D7-4C4B-97A3-8E516B8BA54E}" srcOrd="8" destOrd="0" presId="urn:microsoft.com/office/officeart/2005/8/layout/hChevron3"/>
  </dgm:cxnLst>
  <dgm:bg>
    <a:noFill/>
  </dgm:bg>
  <dgm:whole>
    <a:ln w="28575">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2B2172-714E-FC48-A288-4B704B590543}">
      <dsp:nvSpPr>
        <dsp:cNvPr id="0" name=""/>
        <dsp:cNvSpPr/>
      </dsp:nvSpPr>
      <dsp:spPr>
        <a:xfrm>
          <a:off x="1696" y="2003586"/>
          <a:ext cx="1614469" cy="645787"/>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a:solidFill>
            <a:schemeClr val="bg1">
              <a:lumMod val="8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0678"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Email Marketing</a:t>
          </a:r>
          <a:endParaRPr lang="en-US" sz="1700" kern="1200" dirty="0"/>
        </a:p>
      </dsp:txBody>
      <dsp:txXfrm>
        <a:off x="1696" y="2003586"/>
        <a:ext cx="1453022" cy="645787"/>
      </dsp:txXfrm>
    </dsp:sp>
    <dsp:sp modelId="{15091943-2B96-FB42-B47A-ACFB6994AB90}">
      <dsp:nvSpPr>
        <dsp:cNvPr id="0" name=""/>
        <dsp:cNvSpPr/>
      </dsp:nvSpPr>
      <dsp:spPr>
        <a:xfrm>
          <a:off x="1293272" y="2003586"/>
          <a:ext cx="1614469" cy="64578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a:solidFill>
            <a:schemeClr val="bg1">
              <a:lumMod val="8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Landing Pages</a:t>
          </a:r>
          <a:endParaRPr lang="en-US" sz="1700" kern="1200" dirty="0"/>
        </a:p>
      </dsp:txBody>
      <dsp:txXfrm>
        <a:off x="1616166" y="2003586"/>
        <a:ext cx="968682" cy="645787"/>
      </dsp:txXfrm>
    </dsp:sp>
    <dsp:sp modelId="{F043DADD-1889-604A-ADF9-C24C86E315F1}">
      <dsp:nvSpPr>
        <dsp:cNvPr id="0" name=""/>
        <dsp:cNvSpPr/>
      </dsp:nvSpPr>
      <dsp:spPr>
        <a:xfrm>
          <a:off x="2584847" y="2003586"/>
          <a:ext cx="1614469" cy="64578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a:solidFill>
            <a:schemeClr val="bg1">
              <a:lumMod val="8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Website Visits</a:t>
          </a:r>
          <a:endParaRPr lang="en-US" sz="1700" kern="1200" dirty="0"/>
        </a:p>
      </dsp:txBody>
      <dsp:txXfrm>
        <a:off x="2907741" y="2003586"/>
        <a:ext cx="968682" cy="645787"/>
      </dsp:txXfrm>
    </dsp:sp>
    <dsp:sp modelId="{0A06C575-8AD4-D649-987E-2BF26DAB4441}">
      <dsp:nvSpPr>
        <dsp:cNvPr id="0" name=""/>
        <dsp:cNvSpPr/>
      </dsp:nvSpPr>
      <dsp:spPr>
        <a:xfrm>
          <a:off x="3876423" y="2003586"/>
          <a:ext cx="2637704" cy="64578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a:solidFill>
            <a:schemeClr val="bg1">
              <a:lumMod val="8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Product Recommendations</a:t>
          </a:r>
        </a:p>
      </dsp:txBody>
      <dsp:txXfrm>
        <a:off x="4199317" y="2003586"/>
        <a:ext cx="1991917" cy="645787"/>
      </dsp:txXfrm>
    </dsp:sp>
    <dsp:sp modelId="{BE9C8E6D-E8D7-4C4B-97A3-8E516B8BA54E}">
      <dsp:nvSpPr>
        <dsp:cNvPr id="0" name=""/>
        <dsp:cNvSpPr/>
      </dsp:nvSpPr>
      <dsp:spPr>
        <a:xfrm>
          <a:off x="6191234" y="2003586"/>
          <a:ext cx="1614469" cy="645787"/>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12700">
          <a:solidFill>
            <a:schemeClr val="bg1">
              <a:lumMod val="8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68009" tIns="45339" rIns="22670" bIns="45339" numCol="1" spcCol="1270" anchor="ctr" anchorCtr="0">
          <a:noAutofit/>
        </a:bodyPr>
        <a:lstStyle/>
        <a:p>
          <a:pPr lvl="0" algn="ctr" defTabSz="755650">
            <a:lnSpc>
              <a:spcPct val="90000"/>
            </a:lnSpc>
            <a:spcBef>
              <a:spcPct val="0"/>
            </a:spcBef>
            <a:spcAft>
              <a:spcPct val="35000"/>
            </a:spcAft>
          </a:pPr>
          <a:r>
            <a:rPr lang="en-US" sz="1700" kern="1200" dirty="0" smtClean="0"/>
            <a:t>Customer Offers</a:t>
          </a:r>
          <a:endParaRPr lang="en-US" sz="1700" kern="1200" dirty="0"/>
        </a:p>
      </dsp:txBody>
      <dsp:txXfrm>
        <a:off x="6514128" y="2003586"/>
        <a:ext cx="968682" cy="645787"/>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B3AA9-4560-BE4D-B618-231958C1467D}" type="datetimeFigureOut">
              <a:rPr lang="en-US" smtClean="0"/>
              <a:t>2/27/17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FF0691E-2DA7-3841-AFD2-965AA6B0E664}" type="slidenum">
              <a:rPr lang="en-US" smtClean="0"/>
              <a:t>‹#›</a:t>
            </a:fld>
            <a:endParaRPr lang="en-US"/>
          </a:p>
        </p:txBody>
      </p:sp>
    </p:spTree>
    <p:extLst>
      <p:ext uri="{BB962C8B-B14F-4D97-AF65-F5344CB8AC3E}">
        <p14:creationId xmlns:p14="http://schemas.microsoft.com/office/powerpoint/2010/main" val="1227567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3FF0691E-2DA7-3841-AFD2-965AA6B0E664}" type="slidenum">
              <a:rPr lang="en-US" smtClean="0"/>
              <a:t>1</a:t>
            </a:fld>
            <a:endParaRPr lang="en-US"/>
          </a:p>
        </p:txBody>
      </p:sp>
    </p:spTree>
    <p:extLst>
      <p:ext uri="{BB962C8B-B14F-4D97-AF65-F5344CB8AC3E}">
        <p14:creationId xmlns:p14="http://schemas.microsoft.com/office/powerpoint/2010/main" val="804274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1372956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0691E-2DA7-3841-AFD2-965AA6B0E664}" type="slidenum">
              <a:rPr lang="en-US" smtClean="0"/>
              <a:t>13</a:t>
            </a:fld>
            <a:endParaRPr lang="en-US" dirty="0"/>
          </a:p>
        </p:txBody>
      </p:sp>
    </p:spTree>
    <p:extLst>
      <p:ext uri="{BB962C8B-B14F-4D97-AF65-F5344CB8AC3E}">
        <p14:creationId xmlns:p14="http://schemas.microsoft.com/office/powerpoint/2010/main" val="1490420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pPr algn="l">
              <a:lnSpc>
                <a:spcPct val="150000"/>
              </a:lnSpc>
            </a:pPr>
            <a:r>
              <a:rPr lang="en-US" sz="1200" dirty="0" smtClean="0">
                <a:solidFill>
                  <a:schemeClr val="tx1">
                    <a:lumMod val="65000"/>
                    <a:lumOff val="35000"/>
                  </a:schemeClr>
                </a:solidFill>
                <a:latin typeface="Helvetica Neue Thin" charset="0"/>
              </a:rPr>
              <a:t>Highly Relevant Content</a:t>
            </a:r>
          </a:p>
          <a:p>
            <a:pPr algn="l">
              <a:lnSpc>
                <a:spcPct val="150000"/>
              </a:lnSpc>
            </a:pPr>
            <a:r>
              <a:rPr lang="en-US" sz="1200" dirty="0" smtClean="0">
                <a:solidFill>
                  <a:schemeClr val="tx1">
                    <a:lumMod val="65000"/>
                    <a:lumOff val="35000"/>
                  </a:schemeClr>
                </a:solidFill>
                <a:latin typeface="Helvetica Neue Thin" charset="0"/>
              </a:rPr>
              <a:t>Laser-Targeted Exchanges</a:t>
            </a:r>
          </a:p>
          <a:p>
            <a:pPr algn="l">
              <a:lnSpc>
                <a:spcPct val="150000"/>
              </a:lnSpc>
            </a:pPr>
            <a:r>
              <a:rPr lang="en-US" sz="1200" dirty="0" smtClean="0">
                <a:solidFill>
                  <a:schemeClr val="tx1">
                    <a:lumMod val="65000"/>
                    <a:lumOff val="35000"/>
                  </a:schemeClr>
                </a:solidFill>
                <a:latin typeface="Helvetica Neue Thin" charset="0"/>
                <a:ea typeface="Helvetica Neue" charset="0"/>
                <a:cs typeface="Helvetica Neue" charset="0"/>
              </a:rPr>
              <a:t>Two-Way Conversations</a:t>
            </a:r>
            <a:endParaRPr lang="en-US" sz="1200" dirty="0" smtClean="0">
              <a:solidFill>
                <a:schemeClr val="tx1">
                  <a:lumMod val="65000"/>
                  <a:lumOff val="35000"/>
                </a:schemeClr>
              </a:solidFill>
              <a:latin typeface="Helvetica Neue Thin" charset="0"/>
            </a:endParaRPr>
          </a:p>
          <a:p>
            <a:pPr algn="l">
              <a:lnSpc>
                <a:spcPct val="150000"/>
              </a:lnSpc>
            </a:pPr>
            <a:r>
              <a:rPr lang="en-US" sz="1200" dirty="0" smtClean="0">
                <a:solidFill>
                  <a:schemeClr val="tx1">
                    <a:lumMod val="65000"/>
                    <a:lumOff val="35000"/>
                  </a:schemeClr>
                </a:solidFill>
                <a:latin typeface="Helvetica Neue Thin" charset="0"/>
              </a:rPr>
              <a:t>Information Gathering by Both Buyer and Seller</a:t>
            </a:r>
          </a:p>
          <a:p>
            <a:pPr algn="l">
              <a:lnSpc>
                <a:spcPct val="150000"/>
              </a:lnSpc>
            </a:pPr>
            <a:r>
              <a:rPr lang="en-US" sz="1200" dirty="0" smtClean="0">
                <a:solidFill>
                  <a:schemeClr val="tx1">
                    <a:lumMod val="65000"/>
                    <a:lumOff val="35000"/>
                  </a:schemeClr>
                </a:solidFill>
                <a:latin typeface="Helvetica Neue Thin" charset="0"/>
                <a:ea typeface="Helvetica Neue" charset="0"/>
                <a:cs typeface="Helvetica Neue" charset="0"/>
              </a:rPr>
              <a:t>Dynamic and Responsive Experiences</a:t>
            </a:r>
          </a:p>
          <a:p>
            <a:pPr algn="l">
              <a:lnSpc>
                <a:spcPct val="150000"/>
              </a:lnSpc>
            </a:pPr>
            <a:endParaRPr lang="en-US" sz="1200" dirty="0" smtClean="0">
              <a:solidFill>
                <a:schemeClr val="tx1">
                  <a:lumMod val="65000"/>
                  <a:lumOff val="35000"/>
                </a:schemeClr>
              </a:solidFill>
              <a:latin typeface="Helvetica Neue Thin" charset="0"/>
              <a:ea typeface="Helvetica Neue" charset="0"/>
              <a:cs typeface="Helvetica Neue" charset="0"/>
            </a:endParaRPr>
          </a:p>
          <a:p>
            <a:pPr algn="l">
              <a:lnSpc>
                <a:spcPct val="150000"/>
              </a:lnSpc>
            </a:pPr>
            <a:r>
              <a:rPr lang="en-US" sz="1800" dirty="0" smtClean="0">
                <a:solidFill>
                  <a:srgbClr val="84C340"/>
                </a:solidFill>
                <a:latin typeface="Helvetica Neue Thin" charset="0"/>
                <a:ea typeface="Helvetica Neue" charset="0"/>
                <a:cs typeface="Helvetica Neue" charset="0"/>
              </a:rPr>
              <a:t>ALL IN REAL TIME</a:t>
            </a:r>
          </a:p>
          <a:p>
            <a:r>
              <a:rPr lang="en-US" dirty="0" smtClean="0"/>
              <a:t> </a:t>
            </a:r>
            <a:endParaRPr lang="en-US" dirty="0"/>
          </a:p>
        </p:txBody>
      </p:sp>
      <p:sp>
        <p:nvSpPr>
          <p:cNvPr id="4" name="Slide Number Placeholder 3"/>
          <p:cNvSpPr>
            <a:spLocks noGrp="1"/>
          </p:cNvSpPr>
          <p:nvPr>
            <p:ph type="sldNum" sz="quarter" idx="10"/>
          </p:nvPr>
        </p:nvSpPr>
        <p:spPr/>
        <p:txBody>
          <a:bodyPr/>
          <a:lstStyle/>
          <a:p>
            <a:fld id="{3FF0691E-2DA7-3841-AFD2-965AA6B0E664}" type="slidenum">
              <a:rPr lang="en-US" smtClean="0"/>
              <a:t>14</a:t>
            </a:fld>
            <a:endParaRPr lang="en-US" dirty="0"/>
          </a:p>
        </p:txBody>
      </p:sp>
    </p:spTree>
    <p:extLst>
      <p:ext uri="{BB962C8B-B14F-4D97-AF65-F5344CB8AC3E}">
        <p14:creationId xmlns:p14="http://schemas.microsoft.com/office/powerpoint/2010/main" val="6917978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744265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0691E-2DA7-3841-AFD2-965AA6B0E664}" type="slidenum">
              <a:rPr lang="en-US" smtClean="0"/>
              <a:t>16</a:t>
            </a:fld>
            <a:endParaRPr lang="en-US" dirty="0"/>
          </a:p>
        </p:txBody>
      </p:sp>
    </p:spTree>
    <p:extLst>
      <p:ext uri="{BB962C8B-B14F-4D97-AF65-F5344CB8AC3E}">
        <p14:creationId xmlns:p14="http://schemas.microsoft.com/office/powerpoint/2010/main" val="1545867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764593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18542658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1101742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751520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Slide notes: Companies that succeed will adapt by providing plentiful, hyper-personalized communications, experiences and resources to facilitate the buyer’s journey. Those who engage in two-way and hyper-personalized conversations will be best positioned to influence buyers’ decisions in the growing pre-contact phase.</a:t>
            </a:r>
            <a:endParaRPr lang="en-US" sz="1200"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21</a:t>
            </a:fld>
            <a:endParaRPr lang="en-US" dirty="0">
              <a:solidFill>
                <a:prstClr val="black"/>
              </a:solidFill>
            </a:endParaRPr>
          </a:p>
        </p:txBody>
      </p:sp>
    </p:spTree>
    <p:extLst>
      <p:ext uri="{BB962C8B-B14F-4D97-AF65-F5344CB8AC3E}">
        <p14:creationId xmlns:p14="http://schemas.microsoft.com/office/powerpoint/2010/main" val="1537391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18808595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Slide notes: Companies that succeed will adapt by providing plentiful, hyper-personalized communications, experiences and resources to facilitate the buyer’s journey. Those who engage in two-way and hyper-personalized conversations will be best positioned to influence buyers’ decisions in the growing pre-contact phase.</a:t>
            </a:r>
            <a:endParaRPr lang="en-US" sz="1200" dirty="0" smtClean="0">
              <a:solidFill>
                <a:schemeClr val="accent1">
                  <a:lumMod val="75000"/>
                </a:schemeClr>
              </a:solidFill>
            </a:endParaRPr>
          </a:p>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385028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You’ve heard this before. Let’s see how MA really DOES it.</a:t>
            </a:r>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1466180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0691E-2DA7-3841-AFD2-965AA6B0E664}" type="slidenum">
              <a:rPr lang="en-US" smtClean="0"/>
              <a:t>24</a:t>
            </a:fld>
            <a:endParaRPr lang="en-US" dirty="0"/>
          </a:p>
        </p:txBody>
      </p:sp>
    </p:spTree>
    <p:extLst>
      <p:ext uri="{BB962C8B-B14F-4D97-AF65-F5344CB8AC3E}">
        <p14:creationId xmlns:p14="http://schemas.microsoft.com/office/powerpoint/2010/main" val="1524553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You’ve heard this before. Let’s see how MA really DOES it.</a:t>
            </a:r>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254130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features of MA that drive leads</a:t>
            </a:r>
            <a:r>
              <a:rPr lang="en-US" baseline="0" dirty="0" smtClean="0"/>
              <a:t> into your funnel. Let’s take a closer look at a few that exemplify personalized marketing.</a:t>
            </a:r>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26</a:t>
            </a:fld>
            <a:endParaRPr lang="en-US" dirty="0">
              <a:solidFill>
                <a:prstClr val="black"/>
              </a:solidFill>
            </a:endParaRPr>
          </a:p>
        </p:txBody>
      </p:sp>
    </p:spTree>
    <p:extLst>
      <p:ext uri="{BB962C8B-B14F-4D97-AF65-F5344CB8AC3E}">
        <p14:creationId xmlns:p14="http://schemas.microsoft.com/office/powerpoint/2010/main" val="1217303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13340453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784312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29</a:t>
            </a:fld>
            <a:endParaRPr lang="en-US" dirty="0">
              <a:solidFill>
                <a:prstClr val="black"/>
              </a:solidFill>
            </a:endParaRPr>
          </a:p>
        </p:txBody>
      </p:sp>
    </p:spTree>
    <p:extLst>
      <p:ext uri="{BB962C8B-B14F-4D97-AF65-F5344CB8AC3E}">
        <p14:creationId xmlns:p14="http://schemas.microsoft.com/office/powerpoint/2010/main" val="958139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7891282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features of MA that help nurture leads. Again, let’s look specifically at those that exemplify personalization.</a:t>
            </a:r>
          </a:p>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116161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Who</a:t>
            </a:r>
            <a:r>
              <a:rPr lang="en-US" sz="1200" b="0" i="0" u="none" strike="noStrike" kern="1200" baseline="0" dirty="0" smtClean="0">
                <a:solidFill>
                  <a:schemeClr val="tx1"/>
                </a:solidFill>
                <a:effectLst/>
                <a:latin typeface="+mn-lt"/>
                <a:ea typeface="+mn-ea"/>
                <a:cs typeface="+mn-cs"/>
              </a:rPr>
              <a:t> remembers buying a car in the 1990s? I can remember my Dad looking in the newspaper or on TV. Then, the trips to the dealerships started. Long trips, He went to multiple dealerships, spoke to a lot of sales people, drove a lot of cars, got the ‘best deal’ from a few places and made a decision. </a:t>
            </a:r>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466084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97793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1057525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8485857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6391330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the features of MA that help with closing leads. Let’s take a closer look at those that exemplify pesonalization. </a:t>
            </a:r>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6423038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37</a:t>
            </a:fld>
            <a:endParaRPr lang="en-US" dirty="0">
              <a:solidFill>
                <a:prstClr val="black"/>
              </a:solidFill>
            </a:endParaRPr>
          </a:p>
        </p:txBody>
      </p:sp>
    </p:spTree>
    <p:extLst>
      <p:ext uri="{BB962C8B-B14F-4D97-AF65-F5344CB8AC3E}">
        <p14:creationId xmlns:p14="http://schemas.microsoft.com/office/powerpoint/2010/main" val="6102798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38</a:t>
            </a:fld>
            <a:endParaRPr lang="en-US" dirty="0">
              <a:solidFill>
                <a:prstClr val="black"/>
              </a:solidFill>
            </a:endParaRPr>
          </a:p>
        </p:txBody>
      </p:sp>
    </p:spTree>
    <p:extLst>
      <p:ext uri="{BB962C8B-B14F-4D97-AF65-F5344CB8AC3E}">
        <p14:creationId xmlns:p14="http://schemas.microsoft.com/office/powerpoint/2010/main" val="8764612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77134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Again, we’ve only reviewed SOME of the features to demonstrate how MA grows your funnel. There are lots more. </a:t>
            </a:r>
            <a:r>
              <a:rPr lang="en-US" sz="1200" kern="1200" dirty="0" smtClean="0">
                <a:solidFill>
                  <a:schemeClr val="tx1"/>
                </a:solidFill>
                <a:effectLst/>
                <a:latin typeface="+mn-lt"/>
                <a:ea typeface="+mn-ea"/>
                <a:cs typeface="+mn-cs"/>
              </a:rPr>
              <a:t>Use marketing automation to re-engage those who fall out at any phase.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37ADBB-2D7C-F845-BED2-928460C6E12D}"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8197698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dramtic, add dates, difference between</a:t>
            </a:r>
            <a:r>
              <a:rPr lang="en-US" baseline="0" dirty="0" smtClean="0"/>
              <a:t> before and after. </a:t>
            </a:r>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1840434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Went</a:t>
            </a:r>
            <a:r>
              <a:rPr lang="en-US" sz="1200" b="0" i="0" u="none" strike="noStrike" kern="1200" baseline="0" dirty="0" smtClean="0">
                <a:solidFill>
                  <a:schemeClr val="tx1"/>
                </a:solidFill>
                <a:effectLst/>
                <a:latin typeface="+mn-lt"/>
                <a:ea typeface="+mn-ea"/>
                <a:cs typeface="+mn-cs"/>
              </a:rPr>
              <a:t> online, looked at reviews, looked at ratings from experts and industry publications, looked at features, colors and styles. Looked online at inventory. Emailed the dealerships  to compare each other and finally went in.  By the time we stepped foot on the lot, the deal was nearly done.</a:t>
            </a:r>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147896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F0691E-2DA7-3841-AFD2-965AA6B0E664}" type="slidenum">
              <a:rPr lang="en-US" smtClean="0"/>
              <a:t>43</a:t>
            </a:fld>
            <a:endParaRPr lang="en-US" dirty="0"/>
          </a:p>
        </p:txBody>
      </p:sp>
    </p:spTree>
    <p:extLst>
      <p:ext uri="{BB962C8B-B14F-4D97-AF65-F5344CB8AC3E}">
        <p14:creationId xmlns:p14="http://schemas.microsoft.com/office/powerpoint/2010/main" val="11410295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68842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047208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1585045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528706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838726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668B14-6ADF-214B-9130-40880723392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91790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39142" cy="5146547"/>
          </a:xfrm>
          <a:prstGeom prst="rect">
            <a:avLst/>
          </a:prstGeom>
        </p:spPr>
      </p:pic>
      <p:sp>
        <p:nvSpPr>
          <p:cNvPr id="15" name="Shape 80"/>
          <p:cNvSpPr/>
          <p:nvPr userDrawn="1"/>
        </p:nvSpPr>
        <p:spPr>
          <a:xfrm>
            <a:off x="-1" y="0"/>
            <a:ext cx="2939143" cy="5143500"/>
          </a:xfrm>
          <a:prstGeom prst="rect">
            <a:avLst/>
          </a:prstGeom>
          <a:solidFill>
            <a:srgbClr val="444444">
              <a:alpha val="86000"/>
            </a:srgbClr>
          </a:solidFill>
          <a:ln>
            <a:noFill/>
          </a:ln>
        </p:spPr>
        <p:txBody>
          <a:bodyPr lIns="97490" tIns="48732" rIns="97490" bIns="48732" anchor="ctr" anchorCtr="0">
            <a:noAutofit/>
          </a:bodyPr>
          <a:lstStyle/>
          <a:p>
            <a:endParaRPr sz="1900" b="0" cap="none">
              <a:solidFill>
                <a:schemeClr val="lt1"/>
              </a:solidFill>
              <a:latin typeface="Calibri"/>
              <a:ea typeface="Calibri"/>
              <a:cs typeface="Calibri"/>
              <a:sym typeface="Calibri"/>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4840" y="1019766"/>
            <a:ext cx="2229462" cy="413714"/>
          </a:xfrm>
          <a:prstGeom prst="rect">
            <a:avLst/>
          </a:prstGeom>
          <a:effectLst>
            <a:outerShdw blurRad="50800" dist="38100" dir="2700000" algn="tl" rotWithShape="0">
              <a:prstClr val="black">
                <a:alpha val="40000"/>
              </a:prstClr>
            </a:outerShdw>
          </a:effectLst>
        </p:spPr>
      </p:pic>
      <p:cxnSp>
        <p:nvCxnSpPr>
          <p:cNvPr id="9" name="Straight Connector 8"/>
          <p:cNvCxnSpPr/>
          <p:nvPr userDrawn="1"/>
        </p:nvCxnSpPr>
        <p:spPr>
          <a:xfrm>
            <a:off x="392614" y="1673068"/>
            <a:ext cx="2153915"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txBox="1">
            <a:spLocks/>
          </p:cNvSpPr>
          <p:nvPr userDrawn="1"/>
        </p:nvSpPr>
        <p:spPr>
          <a:xfrm>
            <a:off x="392614" y="1959333"/>
            <a:ext cx="2153915" cy="406265"/>
          </a:xfrm>
          <a:prstGeom prst="rect">
            <a:avLst/>
          </a:prstGeom>
          <a:effectLst/>
        </p:spPr>
        <p:txBody>
          <a:bodyPr vert="horz" wrap="square" lIns="0" tIns="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cap="none" spc="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Powerful. Affordable.</a:t>
            </a:r>
          </a:p>
          <a:p>
            <a:pPr marL="0" indent="0" algn="ctr">
              <a:buNone/>
            </a:pPr>
            <a:r>
              <a:rPr lang="en-US" sz="1200" cap="none" spc="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Marketing Automation.</a:t>
            </a:r>
            <a:endParaRPr lang="en-US" sz="1900" cap="none"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497717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39142" cy="5146547"/>
          </a:xfrm>
          <a:prstGeom prst="rect">
            <a:avLst/>
          </a:prstGeom>
        </p:spPr>
      </p:pic>
      <p:sp>
        <p:nvSpPr>
          <p:cNvPr id="13" name="Shape 80"/>
          <p:cNvSpPr/>
          <p:nvPr userDrawn="1"/>
        </p:nvSpPr>
        <p:spPr>
          <a:xfrm>
            <a:off x="-1" y="0"/>
            <a:ext cx="2939143" cy="5143500"/>
          </a:xfrm>
          <a:prstGeom prst="rect">
            <a:avLst/>
          </a:prstGeom>
          <a:solidFill>
            <a:srgbClr val="444444">
              <a:alpha val="86000"/>
            </a:srgbClr>
          </a:solidFill>
          <a:ln>
            <a:noFill/>
          </a:ln>
        </p:spPr>
        <p:txBody>
          <a:bodyPr lIns="97490" tIns="48732" rIns="97490" bIns="48732" anchor="ctr" anchorCtr="0">
            <a:noAutofit/>
          </a:bodyPr>
          <a:lstStyle/>
          <a:p>
            <a:endParaRPr sz="1900" b="0" cap="none">
              <a:solidFill>
                <a:schemeClr val="lt1"/>
              </a:solidFill>
              <a:latin typeface="Calibri"/>
              <a:ea typeface="Calibri"/>
              <a:cs typeface="Calibri"/>
              <a:sym typeface="Calibri"/>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4840" y="1019766"/>
            <a:ext cx="2229462" cy="413714"/>
          </a:xfrm>
          <a:prstGeom prst="rect">
            <a:avLst/>
          </a:prstGeom>
          <a:effectLst>
            <a:outerShdw blurRad="50800" dist="38100" dir="2700000" algn="tl" rotWithShape="0">
              <a:prstClr val="black">
                <a:alpha val="40000"/>
              </a:prstClr>
            </a:outerShdw>
          </a:effectLst>
        </p:spPr>
      </p:pic>
      <p:cxnSp>
        <p:nvCxnSpPr>
          <p:cNvPr id="9" name="Straight Connector 8"/>
          <p:cNvCxnSpPr/>
          <p:nvPr userDrawn="1"/>
        </p:nvCxnSpPr>
        <p:spPr>
          <a:xfrm>
            <a:off x="392614" y="1673068"/>
            <a:ext cx="2153915"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txBox="1">
            <a:spLocks/>
          </p:cNvSpPr>
          <p:nvPr userDrawn="1"/>
        </p:nvSpPr>
        <p:spPr>
          <a:xfrm>
            <a:off x="392614" y="1959333"/>
            <a:ext cx="2153915" cy="406265"/>
          </a:xfrm>
          <a:prstGeom prst="rect">
            <a:avLst/>
          </a:prstGeom>
          <a:effectLst/>
        </p:spPr>
        <p:txBody>
          <a:bodyPr vert="horz" wrap="square" lIns="0" tIns="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cap="none" spc="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Powerful. Affordable.</a:t>
            </a:r>
          </a:p>
          <a:p>
            <a:pPr marL="0" indent="0" algn="ctr">
              <a:buNone/>
            </a:pPr>
            <a:r>
              <a:rPr lang="en-US" sz="1200" cap="none" spc="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Marketing Automation.</a:t>
            </a:r>
            <a:endParaRPr lang="en-US" sz="1900" cap="none"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3052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2939142" cy="5146547"/>
          </a:xfrm>
          <a:prstGeom prst="rect">
            <a:avLst/>
          </a:prstGeom>
        </p:spPr>
      </p:pic>
      <p:sp>
        <p:nvSpPr>
          <p:cNvPr id="15" name="Shape 80"/>
          <p:cNvSpPr/>
          <p:nvPr userDrawn="1"/>
        </p:nvSpPr>
        <p:spPr>
          <a:xfrm>
            <a:off x="-1" y="0"/>
            <a:ext cx="2939143" cy="5143500"/>
          </a:xfrm>
          <a:prstGeom prst="rect">
            <a:avLst/>
          </a:prstGeom>
          <a:solidFill>
            <a:srgbClr val="444444">
              <a:alpha val="86000"/>
            </a:srgbClr>
          </a:solidFill>
          <a:ln>
            <a:noFill/>
          </a:ln>
        </p:spPr>
        <p:txBody>
          <a:bodyPr lIns="97490" tIns="48732" rIns="97490" bIns="48732" anchor="ctr" anchorCtr="0">
            <a:noAutofit/>
          </a:bodyPr>
          <a:lstStyle/>
          <a:p>
            <a:endParaRPr sz="1900" b="0" cap="none">
              <a:solidFill>
                <a:schemeClr val="lt1"/>
              </a:solidFill>
              <a:latin typeface="Calibri"/>
              <a:ea typeface="Calibri"/>
              <a:cs typeface="Calibri"/>
              <a:sym typeface="Calibri"/>
            </a:endParaRP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54840" y="1019766"/>
            <a:ext cx="2229462" cy="413714"/>
          </a:xfrm>
          <a:prstGeom prst="rect">
            <a:avLst/>
          </a:prstGeom>
          <a:effectLst>
            <a:outerShdw blurRad="50800" dist="38100" dir="2700000" algn="tl" rotWithShape="0">
              <a:prstClr val="black">
                <a:alpha val="40000"/>
              </a:prstClr>
            </a:outerShdw>
          </a:effectLst>
        </p:spPr>
      </p:pic>
      <p:cxnSp>
        <p:nvCxnSpPr>
          <p:cNvPr id="9" name="Straight Connector 8"/>
          <p:cNvCxnSpPr/>
          <p:nvPr userDrawn="1"/>
        </p:nvCxnSpPr>
        <p:spPr>
          <a:xfrm>
            <a:off x="392614" y="1673068"/>
            <a:ext cx="2153915"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sp>
        <p:nvSpPr>
          <p:cNvPr id="11" name="Subtitle 2"/>
          <p:cNvSpPr txBox="1">
            <a:spLocks/>
          </p:cNvSpPr>
          <p:nvPr userDrawn="1"/>
        </p:nvSpPr>
        <p:spPr>
          <a:xfrm>
            <a:off x="392614" y="1959333"/>
            <a:ext cx="2153915" cy="406265"/>
          </a:xfrm>
          <a:prstGeom prst="rect">
            <a:avLst/>
          </a:prstGeom>
          <a:effectLst/>
        </p:spPr>
        <p:txBody>
          <a:bodyPr vert="horz" wrap="square" lIns="0" tIns="0" rIns="0" bIns="0" rtlCol="0">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200" cap="none" spc="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Powerful. Affordable.</a:t>
            </a:r>
          </a:p>
          <a:p>
            <a:pPr marL="0" indent="0" algn="ctr">
              <a:buNone/>
            </a:pPr>
            <a:r>
              <a:rPr lang="en-US" sz="1200" cap="none" spc="0" dirty="0" smtClean="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Marketing Automation.</a:t>
            </a:r>
            <a:endParaRPr lang="en-US" sz="1900" cap="none" spc="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8139396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Rectangle 2"/>
          <p:cNvSpPr/>
          <p:nvPr userDrawn="1"/>
        </p:nvSpPr>
        <p:spPr>
          <a:xfrm>
            <a:off x="6705600" y="4694538"/>
            <a:ext cx="822255" cy="430887"/>
          </a:xfrm>
          <a:prstGeom prst="rect">
            <a:avLst/>
          </a:prstGeom>
        </p:spPr>
        <p:txBody>
          <a:bodyPr wrap="square" anchor="ctr">
            <a:spAutoFit/>
          </a:bodyPr>
          <a:lstStyle/>
          <a:p>
            <a:pPr algn="ctr"/>
            <a:r>
              <a:rPr lang="en-US" sz="1100" dirty="0" smtClean="0">
                <a:solidFill>
                  <a:schemeClr val="bg1">
                    <a:lumMod val="50000"/>
                  </a:schemeClr>
                </a:solidFill>
                <a:latin typeface="Helvetica Neue Light" charset="0"/>
                <a:ea typeface="Helvetica Neue Light" charset="0"/>
                <a:cs typeface="Helvetica Neue Light" charset="0"/>
              </a:rPr>
              <a:t>#IZEAFest</a:t>
            </a:r>
          </a:p>
          <a:p>
            <a:pPr algn="ctr"/>
            <a:endParaRPr lang="en-US" sz="1100" dirty="0">
              <a:solidFill>
                <a:prstClr val="black"/>
              </a:solidFill>
              <a:latin typeface="Helvetica Neue Light" charset="0"/>
              <a:ea typeface="Helvetica Neue Light" charset="0"/>
              <a:cs typeface="Helvetica Neue Light" charset="0"/>
            </a:endParaRPr>
          </a:p>
        </p:txBody>
      </p:sp>
      <p:cxnSp>
        <p:nvCxnSpPr>
          <p:cNvPr id="4" name="Straight Connector 3"/>
          <p:cNvCxnSpPr/>
          <p:nvPr userDrawn="1"/>
        </p:nvCxnSpPr>
        <p:spPr>
          <a:xfrm>
            <a:off x="7562556" y="4718213"/>
            <a:ext cx="1" cy="197809"/>
          </a:xfrm>
          <a:prstGeom prst="line">
            <a:avLst/>
          </a:prstGeom>
          <a:ln w="9525" cmpd="sng">
            <a:solidFill>
              <a:srgbClr val="72BD28"/>
            </a:solidFill>
          </a:ln>
          <a:effectLst/>
        </p:spPr>
        <p:style>
          <a:lnRef idx="2">
            <a:schemeClr val="accent1"/>
          </a:lnRef>
          <a:fillRef idx="0">
            <a:schemeClr val="accent1"/>
          </a:fillRef>
          <a:effectRef idx="1">
            <a:schemeClr val="accent1"/>
          </a:effectRef>
          <a:fontRef idx="minor">
            <a:schemeClr val="tx1"/>
          </a:fontRef>
        </p:style>
      </p:cxn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7999" y="4706072"/>
            <a:ext cx="1100217" cy="204164"/>
          </a:xfrm>
          <a:prstGeom prst="rect">
            <a:avLst/>
          </a:prstGeom>
        </p:spPr>
      </p:pic>
    </p:spTree>
    <p:extLst>
      <p:ext uri="{BB962C8B-B14F-4D97-AF65-F5344CB8AC3E}">
        <p14:creationId xmlns:p14="http://schemas.microsoft.com/office/powerpoint/2010/main" val="647626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7999" y="4706072"/>
            <a:ext cx="1100217" cy="204164"/>
          </a:xfrm>
          <a:prstGeom prst="rect">
            <a:avLst/>
          </a:prstGeom>
        </p:spPr>
      </p:pic>
    </p:spTree>
    <p:extLst>
      <p:ext uri="{BB962C8B-B14F-4D97-AF65-F5344CB8AC3E}">
        <p14:creationId xmlns:p14="http://schemas.microsoft.com/office/powerpoint/2010/main" val="1930876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17999" y="4706072"/>
            <a:ext cx="1100217" cy="204164"/>
          </a:xfrm>
          <a:prstGeom prst="rect">
            <a:avLst/>
          </a:prstGeom>
        </p:spPr>
      </p:pic>
    </p:spTree>
    <p:extLst>
      <p:ext uri="{BB962C8B-B14F-4D97-AF65-F5344CB8AC3E}">
        <p14:creationId xmlns:p14="http://schemas.microsoft.com/office/powerpoint/2010/main" val="25451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764DE79-268F-4C1A-8933-263129D2AF90}" type="datetimeFigureOut">
              <a:rPr lang="en-US" smtClean="0"/>
              <a:t>2/27/17</a:t>
            </a:fld>
            <a:endParaRPr lang="en-US" dirty="0"/>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894373911"/>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mktimages.gartner.com/pv_obj_cache/pv_obj_id_92DB197B681D1A1003F701CB30B626FF3B111B00/filename/" TargetMode="External"/><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mktimages.gartner.com/pv_obj_cache/pv_obj_id_92DB197B681D1A1003F701CB30B626FF3B111B00/filena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mktimages.gartner.com/pv_obj_cache/pv_obj_id_92DB197B681D1A1003F701CB30B626FF3B111B00/filename/"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tiff"/><Relationship Id="rId5" Type="http://schemas.openxmlformats.org/officeDocument/2006/relationships/image" Target="../media/image8.emf"/><Relationship Id="rId6" Type="http://schemas.openxmlformats.org/officeDocument/2006/relationships/image" Target="../media/image22.emf"/><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23.png"/><Relationship Id="rId5" Type="http://schemas.openxmlformats.org/officeDocument/2006/relationships/image" Target="../media/image24.jpeg"/><Relationship Id="rId6" Type="http://schemas.openxmlformats.org/officeDocument/2006/relationships/image" Target="../media/image25.emf"/><Relationship Id="rId7" Type="http://schemas.openxmlformats.org/officeDocument/2006/relationships/image" Target="../media/image26.emf"/><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27.emf"/><Relationship Id="rId4" Type="http://schemas.openxmlformats.org/officeDocument/2006/relationships/image" Target="../media/image28.png"/><Relationship Id="rId5" Type="http://schemas.openxmlformats.org/officeDocument/2006/relationships/image" Target="../media/image8.emf"/><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8.emf"/><Relationship Id="rId6" Type="http://schemas.openxmlformats.org/officeDocument/2006/relationships/image" Target="../media/image31.emf"/><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1" Type="http://schemas.openxmlformats.org/officeDocument/2006/relationships/image" Target="../media/image35.png"/><Relationship Id="rId12" Type="http://schemas.openxmlformats.org/officeDocument/2006/relationships/hyperlink" Target="http://mktimages.gartner.com/pv_obj_cache/pv_obj_id_92DB197B681D1A1003F701CB30B626FF3B111B00/filename/" TargetMode="External"/><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8.png"/><Relationship Id="rId6" Type="http://schemas.openxmlformats.org/officeDocument/2006/relationships/image" Target="../media/image39.png"/><Relationship Id="rId7" Type="http://schemas.openxmlformats.org/officeDocument/2006/relationships/image" Target="../media/image40.png"/><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1.emf"/><Relationship Id="rId4" Type="http://schemas.openxmlformats.org/officeDocument/2006/relationships/image" Target="../media/image42.emf"/><Relationship Id="rId5" Type="http://schemas.openxmlformats.org/officeDocument/2006/relationships/image" Target="../media/image43.emf"/><Relationship Id="rId6" Type="http://schemas.openxmlformats.org/officeDocument/2006/relationships/image" Target="../media/image44.emf"/><Relationship Id="rId1" Type="http://schemas.openxmlformats.org/officeDocument/2006/relationships/slideLayout" Target="../slideLayouts/slideLayout5.xml"/><Relationship Id="rId2"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7" Type="http://schemas.openxmlformats.org/officeDocument/2006/relationships/image" Target="../media/image15.emf"/><Relationship Id="rId8" Type="http://schemas.openxmlformats.org/officeDocument/2006/relationships/image" Target="../media/image49.png"/><Relationship Id="rId9" Type="http://schemas.openxmlformats.org/officeDocument/2006/relationships/image" Target="../media/image50.png"/><Relationship Id="rId10" Type="http://schemas.openxmlformats.org/officeDocument/2006/relationships/image" Target="../media/image51.emf"/><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55.png"/><Relationship Id="rId1" Type="http://schemas.openxmlformats.org/officeDocument/2006/relationships/slideLayout" Target="../slideLayouts/slideLayout4.xml"/><Relationship Id="rId2"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1.emf"/><Relationship Id="rId3"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png"/><Relationship Id="rId5" Type="http://schemas.openxmlformats.org/officeDocument/2006/relationships/image" Target="../media/image58.png"/><Relationship Id="rId6" Type="http://schemas.openxmlformats.org/officeDocument/2006/relationships/image" Target="../media/image59.png"/><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31.xml.rels><?xml version="1.0" encoding="UTF-8" standalone="yes"?>
<Relationships xmlns="http://schemas.openxmlformats.org/package/2006/relationships"><Relationship Id="rId3" Type="http://schemas.openxmlformats.org/officeDocument/2006/relationships/image" Target="../media/image62.emf"/><Relationship Id="rId4" Type="http://schemas.openxmlformats.org/officeDocument/2006/relationships/image" Target="../media/image63.emf"/><Relationship Id="rId5" Type="http://schemas.openxmlformats.org/officeDocument/2006/relationships/image" Target="../media/image64.emf"/><Relationship Id="rId6" Type="http://schemas.openxmlformats.org/officeDocument/2006/relationships/image" Target="../media/image65.emf"/><Relationship Id="rId7" Type="http://schemas.openxmlformats.org/officeDocument/2006/relationships/image" Target="../media/image51.emf"/><Relationship Id="rId8" Type="http://schemas.openxmlformats.org/officeDocument/2006/relationships/image" Target="../media/image31.emf"/><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image" Target="../media/image66.png"/><Relationship Id="rId4" Type="http://schemas.openxmlformats.org/officeDocument/2006/relationships/image" Target="../media/image67.png"/><Relationship Id="rId1" Type="http://schemas.openxmlformats.org/officeDocument/2006/relationships/slideLayout" Target="../slideLayouts/slideLayout4.xml"/><Relationship Id="rId2"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4" Type="http://schemas.openxmlformats.org/officeDocument/2006/relationships/image" Target="../media/image69.png"/><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3" Type="http://schemas.openxmlformats.org/officeDocument/2006/relationships/image" Target="../media/image70.png"/><Relationship Id="rId4" Type="http://schemas.openxmlformats.org/officeDocument/2006/relationships/image" Target="../media/image71.png"/><Relationship Id="rId1" Type="http://schemas.openxmlformats.org/officeDocument/2006/relationships/slideLayout" Target="../slideLayouts/slideLayout4.xml"/><Relationship Id="rId2" Type="http://schemas.openxmlformats.org/officeDocument/2006/relationships/notesSlide" Target="../notesSlides/notesSlide32.xml"/></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4" Type="http://schemas.openxmlformats.org/officeDocument/2006/relationships/image" Target="../media/image73.png"/><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74.emf"/><Relationship Id="rId4" Type="http://schemas.openxmlformats.org/officeDocument/2006/relationships/image" Target="../media/image75.emf"/><Relationship Id="rId5" Type="http://schemas.openxmlformats.org/officeDocument/2006/relationships/image" Target="../media/image76.emf"/><Relationship Id="rId6" Type="http://schemas.openxmlformats.org/officeDocument/2006/relationships/image" Target="../media/image77.emf"/><Relationship Id="rId7" Type="http://schemas.openxmlformats.org/officeDocument/2006/relationships/image" Target="../media/image78.emf"/><Relationship Id="rId8" Type="http://schemas.openxmlformats.org/officeDocument/2006/relationships/image" Target="../media/image62.emf"/><Relationship Id="rId9" Type="http://schemas.openxmlformats.org/officeDocument/2006/relationships/image" Target="../media/image64.emf"/><Relationship Id="rId10" Type="http://schemas.openxmlformats.org/officeDocument/2006/relationships/image" Target="../media/image79.emf"/><Relationship Id="rId11" Type="http://schemas.openxmlformats.org/officeDocument/2006/relationships/image" Target="../media/image51.emf"/><Relationship Id="rId1" Type="http://schemas.openxmlformats.org/officeDocument/2006/relationships/slideLayout" Target="../slideLayouts/slideLayout4.xml"/><Relationship Id="rId2" Type="http://schemas.openxmlformats.org/officeDocument/2006/relationships/notesSlide" Target="../notesSlides/notesSl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82.png"/><Relationship Id="rId4" Type="http://schemas.openxmlformats.org/officeDocument/2006/relationships/image" Target="../media/image83.png"/><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84.png"/><Relationship Id="rId4" Type="http://schemas.openxmlformats.org/officeDocument/2006/relationships/image" Target="../media/image85.png"/><Relationship Id="rId5" Type="http://schemas.openxmlformats.org/officeDocument/2006/relationships/image" Target="../media/image86.png"/><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3" Type="http://schemas.openxmlformats.org/officeDocument/2006/relationships/image" Target="../media/image42.emf"/><Relationship Id="rId4" Type="http://schemas.openxmlformats.org/officeDocument/2006/relationships/image" Target="../media/image41.emf"/><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4" Type="http://schemas.openxmlformats.org/officeDocument/2006/relationships/image" Target="../media/image18.emf"/><Relationship Id="rId5"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0.xml"/><Relationship Id="rId3" Type="http://schemas.openxmlformats.org/officeDocument/2006/relationships/hyperlink" Target="http://www.sharpspring.com/izeafest"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8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mktimages.gartner.com/pv_obj_cache/pv_obj_id_92DB197B681D1A1003F701CB30B626FF3B111B00/filename/"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4" Type="http://schemas.openxmlformats.org/officeDocument/2006/relationships/image" Target="../media/image16.emf"/><Relationship Id="rId5" Type="http://schemas.openxmlformats.org/officeDocument/2006/relationships/image" Target="../media/image17.emf"/><Relationship Id="rId6" Type="http://schemas.openxmlformats.org/officeDocument/2006/relationships/image" Target="../media/image18.emf"/><Relationship Id="rId7"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3" Type="http://schemas.openxmlformats.org/officeDocument/2006/relationships/hyperlink" Target="http://mktimages.gartner.com/pv_obj_cache/pv_obj_id_92DB197B681D1A1003F701CB30B626FF3B111B00/filename/" TargetMode="External"/><Relationship Id="rId4" Type="http://schemas.openxmlformats.org/officeDocument/2006/relationships/image" Target="../media/image17.emf"/><Relationship Id="rId5" Type="http://schemas.openxmlformats.org/officeDocument/2006/relationships/image" Target="../media/image18.emf"/><Relationship Id="rId6" Type="http://schemas.openxmlformats.org/officeDocument/2006/relationships/image" Target="../media/image19.emf"/><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735488" y="2784582"/>
            <a:ext cx="4846429" cy="830997"/>
          </a:xfrm>
          <a:prstGeom prst="rect">
            <a:avLst/>
          </a:prstGeom>
          <a:noFill/>
        </p:spPr>
        <p:txBody>
          <a:bodyPr wrap="square" rtlCol="0">
            <a:spAutoFit/>
          </a:bodyPr>
          <a:lstStyle/>
          <a:p>
            <a:r>
              <a:rPr lang="en-US" sz="1600" dirty="0">
                <a:solidFill>
                  <a:schemeClr val="tx1">
                    <a:lumMod val="65000"/>
                    <a:lumOff val="35000"/>
                  </a:schemeClr>
                </a:solidFill>
                <a:latin typeface="Helvetica Neue Thin" charset="0"/>
                <a:ea typeface="Helvetica Neue Thin" charset="0"/>
                <a:cs typeface="Helvetica Neue Thin" charset="0"/>
              </a:rPr>
              <a:t>On average, </a:t>
            </a:r>
            <a:r>
              <a:rPr lang="en-US" sz="1600" b="1" dirty="0">
                <a:solidFill>
                  <a:schemeClr val="tx1">
                    <a:lumMod val="65000"/>
                    <a:lumOff val="35000"/>
                  </a:schemeClr>
                </a:solidFill>
                <a:latin typeface="Helvetica Neue Thin" charset="0"/>
                <a:ea typeface="Helvetica Neue Thin" charset="0"/>
                <a:cs typeface="Helvetica Neue Thin" charset="0"/>
              </a:rPr>
              <a:t>49% </a:t>
            </a:r>
            <a:r>
              <a:rPr lang="en-US" sz="1600" dirty="0">
                <a:solidFill>
                  <a:schemeClr val="tx1">
                    <a:lumMod val="65000"/>
                    <a:lumOff val="35000"/>
                  </a:schemeClr>
                </a:solidFill>
                <a:latin typeface="Helvetica Neue Thin" charset="0"/>
                <a:ea typeface="Helvetica Neue Thin" charset="0"/>
                <a:cs typeface="Helvetica Neue Thin" charset="0"/>
              </a:rPr>
              <a:t>of </a:t>
            </a:r>
            <a:r>
              <a:rPr lang="en-US" sz="1600" dirty="0" smtClean="0">
                <a:solidFill>
                  <a:schemeClr val="tx1">
                    <a:lumMod val="65000"/>
                    <a:lumOff val="35000"/>
                  </a:schemeClr>
                </a:solidFill>
                <a:latin typeface="Helvetica Neue Thin" charset="0"/>
                <a:ea typeface="Helvetica Neue Thin" charset="0"/>
                <a:cs typeface="Helvetica Neue Thin" charset="0"/>
              </a:rPr>
              <a:t>companies are currently </a:t>
            </a:r>
            <a:r>
              <a:rPr lang="en-US" sz="1600" dirty="0">
                <a:solidFill>
                  <a:schemeClr val="tx1">
                    <a:lumMod val="65000"/>
                    <a:lumOff val="35000"/>
                  </a:schemeClr>
                </a:solidFill>
                <a:latin typeface="Helvetica Neue Thin" charset="0"/>
                <a:ea typeface="Helvetica Neue Thin" charset="0"/>
                <a:cs typeface="Helvetica Neue Thin" charset="0"/>
              </a:rPr>
              <a:t>using </a:t>
            </a:r>
            <a:r>
              <a:rPr lang="en-US" sz="1600" dirty="0" smtClean="0">
                <a:solidFill>
                  <a:schemeClr val="tx1">
                    <a:lumMod val="65000"/>
                    <a:lumOff val="35000"/>
                  </a:schemeClr>
                </a:solidFill>
                <a:latin typeface="Helvetica Neue Thin" charset="0"/>
                <a:ea typeface="Helvetica Neue Thin" charset="0"/>
                <a:cs typeface="Helvetica Neue Thin" charset="0"/>
              </a:rPr>
              <a:t>marketing automation</a:t>
            </a:r>
            <a:r>
              <a:rPr lang="en-US" sz="1600" dirty="0">
                <a:solidFill>
                  <a:schemeClr val="tx1">
                    <a:lumMod val="65000"/>
                    <a:lumOff val="35000"/>
                  </a:schemeClr>
                </a:solidFill>
                <a:latin typeface="Helvetica Neue Thin" charset="0"/>
                <a:ea typeface="Helvetica Neue Thin" charset="0"/>
                <a:cs typeface="Helvetica Neue Thin" charset="0"/>
              </a:rPr>
              <a:t>,</a:t>
            </a:r>
            <a:r>
              <a:rPr lang="en-US" sz="1600" dirty="0" smtClean="0">
                <a:solidFill>
                  <a:schemeClr val="tx1">
                    <a:lumMod val="65000"/>
                    <a:lumOff val="35000"/>
                  </a:schemeClr>
                </a:solidFill>
                <a:latin typeface="Helvetica Neue Thin" charset="0"/>
                <a:ea typeface="Helvetica Neue Thin" charset="0"/>
                <a:cs typeface="Helvetica Neue Thin" charset="0"/>
              </a:rPr>
              <a:t> </a:t>
            </a:r>
            <a:r>
              <a:rPr lang="en-US" sz="1600" dirty="0">
                <a:solidFill>
                  <a:schemeClr val="tx1">
                    <a:lumMod val="65000"/>
                    <a:lumOff val="35000"/>
                  </a:schemeClr>
                </a:solidFill>
                <a:latin typeface="Helvetica Neue Thin" charset="0"/>
                <a:ea typeface="Helvetica Neue Thin" charset="0"/>
                <a:cs typeface="Helvetica Neue Thin" charset="0"/>
              </a:rPr>
              <a:t>w</a:t>
            </a:r>
            <a:r>
              <a:rPr lang="en-US" sz="1600" dirty="0" smtClean="0">
                <a:solidFill>
                  <a:schemeClr val="tx1">
                    <a:lumMod val="65000"/>
                    <a:lumOff val="35000"/>
                  </a:schemeClr>
                </a:solidFill>
                <a:latin typeface="Helvetica Neue Thin" charset="0"/>
                <a:ea typeface="Helvetica Neue Thin" charset="0"/>
                <a:cs typeface="Helvetica Neue Thin" charset="0"/>
              </a:rPr>
              <a:t>ith </a:t>
            </a:r>
            <a:r>
              <a:rPr lang="en-US" sz="1600" dirty="0">
                <a:solidFill>
                  <a:schemeClr val="tx1">
                    <a:lumMod val="65000"/>
                    <a:lumOff val="35000"/>
                  </a:schemeClr>
                </a:solidFill>
                <a:latin typeface="Helvetica Neue Thin" charset="0"/>
                <a:ea typeface="Helvetica Neue Thin" charset="0"/>
                <a:cs typeface="Helvetica Neue Thin" charset="0"/>
              </a:rPr>
              <a:t>more </a:t>
            </a:r>
            <a:r>
              <a:rPr lang="en-US" sz="1600" dirty="0" smtClean="0">
                <a:solidFill>
                  <a:schemeClr val="tx1">
                    <a:lumMod val="65000"/>
                    <a:lumOff val="35000"/>
                  </a:schemeClr>
                </a:solidFill>
                <a:latin typeface="Helvetica Neue Thin" charset="0"/>
                <a:ea typeface="Helvetica Neue Thin" charset="0"/>
                <a:cs typeface="Helvetica Neue Thin" charset="0"/>
              </a:rPr>
              <a:t>than half </a:t>
            </a:r>
            <a:r>
              <a:rPr lang="en-US" sz="1600" dirty="0">
                <a:solidFill>
                  <a:schemeClr val="tx1">
                    <a:lumMod val="65000"/>
                    <a:lumOff val="35000"/>
                  </a:schemeClr>
                </a:solidFill>
                <a:latin typeface="Helvetica Neue Thin" charset="0"/>
                <a:ea typeface="Helvetica Neue Thin" charset="0"/>
                <a:cs typeface="Helvetica Neue Thin" charset="0"/>
              </a:rPr>
              <a:t>of B2B companies </a:t>
            </a:r>
            <a:r>
              <a:rPr lang="en-US" sz="1600" b="1" dirty="0">
                <a:solidFill>
                  <a:schemeClr val="tx1">
                    <a:lumMod val="65000"/>
                    <a:lumOff val="35000"/>
                  </a:schemeClr>
                </a:solidFill>
                <a:latin typeface="Helvetica Neue Thin" charset="0"/>
                <a:ea typeface="Helvetica Neue Thin" charset="0"/>
                <a:cs typeface="Helvetica Neue Thin" charset="0"/>
              </a:rPr>
              <a:t>(55</a:t>
            </a:r>
            <a:r>
              <a:rPr lang="en-US" sz="1600" b="1" dirty="0" smtClean="0">
                <a:solidFill>
                  <a:schemeClr val="tx1">
                    <a:lumMod val="65000"/>
                    <a:lumOff val="35000"/>
                  </a:schemeClr>
                </a:solidFill>
                <a:latin typeface="Helvetica Neue Thin" charset="0"/>
                <a:ea typeface="Helvetica Neue Thin" charset="0"/>
                <a:cs typeface="Helvetica Neue Thin" charset="0"/>
              </a:rPr>
              <a:t>%) </a:t>
            </a:r>
            <a:r>
              <a:rPr lang="en-US" sz="1600" dirty="0" smtClean="0">
                <a:solidFill>
                  <a:schemeClr val="tx1">
                    <a:lumMod val="65000"/>
                    <a:lumOff val="35000"/>
                  </a:schemeClr>
                </a:solidFill>
                <a:latin typeface="Helvetica Neue Thin" charset="0"/>
                <a:ea typeface="Helvetica Neue Thin" charset="0"/>
                <a:cs typeface="Helvetica Neue Thin" charset="0"/>
              </a:rPr>
              <a:t>adopting </a:t>
            </a:r>
            <a:r>
              <a:rPr lang="en-US" sz="1600" dirty="0">
                <a:solidFill>
                  <a:schemeClr val="tx1">
                    <a:lumMod val="65000"/>
                    <a:lumOff val="35000"/>
                  </a:schemeClr>
                </a:solidFill>
                <a:latin typeface="Helvetica Neue Thin" charset="0"/>
                <a:ea typeface="Helvetica Neue Thin" charset="0"/>
                <a:cs typeface="Helvetica Neue Thin" charset="0"/>
              </a:rPr>
              <a:t>the </a:t>
            </a:r>
            <a:r>
              <a:rPr lang="en-US" sz="1600" dirty="0" smtClean="0">
                <a:solidFill>
                  <a:schemeClr val="tx1">
                    <a:lumMod val="65000"/>
                    <a:lumOff val="35000"/>
                  </a:schemeClr>
                </a:solidFill>
                <a:latin typeface="Helvetica Neue Thin" charset="0"/>
                <a:ea typeface="Helvetica Neue Thin" charset="0"/>
                <a:cs typeface="Helvetica Neue Thin" charset="0"/>
              </a:rPr>
              <a:t>technology.</a:t>
            </a:r>
            <a:endParaRPr lang="en-US" sz="1200" dirty="0">
              <a:solidFill>
                <a:schemeClr val="tx1">
                  <a:lumMod val="65000"/>
                  <a:lumOff val="35000"/>
                </a:schemeClr>
              </a:solidFill>
              <a:latin typeface="Helvetica Neue Thin" charset="0"/>
              <a:ea typeface="Helvetica Neue Thin" charset="0"/>
              <a:cs typeface="Helvetica Neue Thin" charset="0"/>
            </a:endParaRPr>
          </a:p>
        </p:txBody>
      </p:sp>
      <p:grpSp>
        <p:nvGrpSpPr>
          <p:cNvPr id="2" name="Group 1"/>
          <p:cNvGrpSpPr/>
          <p:nvPr/>
        </p:nvGrpSpPr>
        <p:grpSpPr>
          <a:xfrm>
            <a:off x="3831299" y="4224438"/>
            <a:ext cx="3114598" cy="184666"/>
            <a:chOff x="3831299" y="4224438"/>
            <a:chExt cx="3114598" cy="184666"/>
          </a:xfrm>
        </p:grpSpPr>
        <p:sp>
          <p:nvSpPr>
            <p:cNvPr id="17" name="Rectangle 16"/>
            <p:cNvSpPr/>
            <p:nvPr/>
          </p:nvSpPr>
          <p:spPr>
            <a:xfrm>
              <a:off x="5099539" y="4224438"/>
              <a:ext cx="1846358" cy="184666"/>
            </a:xfrm>
            <a:prstGeom prst="rect">
              <a:avLst/>
            </a:prstGeom>
          </p:spPr>
          <p:txBody>
            <a:bodyPr wrap="square" lIns="0" rIns="0">
              <a:spAutoFit/>
            </a:bodyPr>
            <a:lstStyle/>
            <a:p>
              <a:r>
                <a:rPr lang="en-US" sz="600" u="none" strike="noStrike" baseline="0" dirty="0" smtClean="0">
                  <a:solidFill>
                    <a:schemeClr val="bg1">
                      <a:lumMod val="50000"/>
                    </a:schemeClr>
                  </a:solidFill>
                  <a:latin typeface="Helvetica Neue Thin" charset="0"/>
                  <a:ea typeface="Helvetica Neue Thin" charset="0"/>
                  <a:cs typeface="Helvetica Neue Thin" charset="0"/>
                </a:rPr>
                <a:t>“The Ultimate</a:t>
              </a:r>
              <a:r>
                <a:rPr lang="en-US" sz="600" u="none" strike="noStrike" dirty="0" smtClean="0">
                  <a:solidFill>
                    <a:schemeClr val="bg1">
                      <a:lumMod val="50000"/>
                    </a:schemeClr>
                  </a:solidFill>
                  <a:latin typeface="Helvetica Neue Thin" charset="0"/>
                  <a:ea typeface="Helvetica Neue Thin" charset="0"/>
                  <a:cs typeface="Helvetica Neue Thin" charset="0"/>
                </a:rPr>
                <a:t> </a:t>
              </a:r>
              <a:r>
                <a:rPr lang="en-US" sz="600" u="none" strike="noStrike" baseline="0" dirty="0" smtClean="0">
                  <a:solidFill>
                    <a:schemeClr val="bg1">
                      <a:lumMod val="50000"/>
                    </a:schemeClr>
                  </a:solidFill>
                  <a:latin typeface="Helvetica Neue Thin" charset="0"/>
                  <a:ea typeface="Helvetica Neue Thin" charset="0"/>
                  <a:cs typeface="Helvetica Neue Thin" charset="0"/>
                </a:rPr>
                <a:t>Marketing Automation stats” (2016)</a:t>
              </a:r>
              <a:endParaRPr lang="en-US" sz="600" dirty="0">
                <a:solidFill>
                  <a:schemeClr val="bg1">
                    <a:lumMod val="50000"/>
                  </a:schemeClr>
                </a:solidFill>
                <a:latin typeface="Helvetica Neue Medium" charset="0"/>
                <a:ea typeface="Helvetica Neue Medium" charset="0"/>
                <a:cs typeface="Helvetica Neue Medium" charset="0"/>
              </a:endParaRPr>
            </a:p>
          </p:txBody>
        </p:sp>
        <p:pic>
          <p:nvPicPr>
            <p:cNvPr id="18" name="Picture 17"/>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4151218" y="4241865"/>
              <a:ext cx="831461" cy="149813"/>
            </a:xfrm>
            <a:prstGeom prst="rect">
              <a:avLst/>
            </a:prstGeom>
          </p:spPr>
        </p:pic>
        <p:sp>
          <p:nvSpPr>
            <p:cNvPr id="21" name="TextBox 20"/>
            <p:cNvSpPr txBox="1"/>
            <p:nvPr/>
          </p:nvSpPr>
          <p:spPr>
            <a:xfrm>
              <a:off x="3831299" y="4224438"/>
              <a:ext cx="284693" cy="184666"/>
            </a:xfrm>
            <a:prstGeom prst="rect">
              <a:avLst/>
            </a:prstGeom>
            <a:noFill/>
          </p:spPr>
          <p:txBody>
            <a:bodyPr wrap="square" lIns="0" rIns="0" rtlCol="0">
              <a:spAutoFit/>
            </a:bodyPr>
            <a:lstStyle/>
            <a:p>
              <a:r>
                <a:rPr lang="en-US" sz="600" dirty="0" smtClean="0">
                  <a:solidFill>
                    <a:schemeClr val="bg1">
                      <a:lumMod val="50000"/>
                    </a:schemeClr>
                  </a:solidFill>
                  <a:latin typeface="Helvetica Neue Thin" charset="0"/>
                  <a:ea typeface="Helvetica Neue Thin" charset="0"/>
                  <a:cs typeface="Helvetica Neue Thin" charset="0"/>
                </a:rPr>
                <a:t>Source:</a:t>
              </a:r>
              <a:endParaRPr lang="en-US" sz="600" dirty="0">
                <a:solidFill>
                  <a:schemeClr val="bg1">
                    <a:lumMod val="50000"/>
                  </a:schemeClr>
                </a:solidFill>
                <a:latin typeface="Helvetica Neue Thin" charset="0"/>
                <a:ea typeface="Helvetica Neue Thin" charset="0"/>
                <a:cs typeface="Helvetica Neue Thin" charset="0"/>
              </a:endParaRPr>
            </a:p>
          </p:txBody>
        </p:sp>
      </p:grpSp>
      <p:grpSp>
        <p:nvGrpSpPr>
          <p:cNvPr id="19" name="Group 18"/>
          <p:cNvGrpSpPr/>
          <p:nvPr/>
        </p:nvGrpSpPr>
        <p:grpSpPr>
          <a:xfrm>
            <a:off x="3873459" y="741944"/>
            <a:ext cx="3977670" cy="1729790"/>
            <a:chOff x="244891" y="1489089"/>
            <a:chExt cx="3977670" cy="1729790"/>
          </a:xfrm>
        </p:grpSpPr>
        <p:cxnSp>
          <p:nvCxnSpPr>
            <p:cNvPr id="20" name="Straight Connector 19"/>
            <p:cNvCxnSpPr/>
            <p:nvPr/>
          </p:nvCxnSpPr>
          <p:spPr>
            <a:xfrm>
              <a:off x="938381" y="2970983"/>
              <a:ext cx="450564" cy="0"/>
            </a:xfrm>
            <a:prstGeom prst="line">
              <a:avLst/>
            </a:prstGeom>
            <a:noFill/>
            <a:ln w="28575" cap="flat" cmpd="sng" algn="ctr">
              <a:solidFill>
                <a:srgbClr val="72BD28"/>
              </a:solidFill>
              <a:prstDash val="solid"/>
            </a:ln>
            <a:effectLst/>
          </p:spPr>
        </p:cxnSp>
        <p:cxnSp>
          <p:nvCxnSpPr>
            <p:cNvPr id="31" name="Straight Connector 30"/>
            <p:cNvCxnSpPr/>
            <p:nvPr/>
          </p:nvCxnSpPr>
          <p:spPr>
            <a:xfrm>
              <a:off x="2981614" y="2958457"/>
              <a:ext cx="450564" cy="0"/>
            </a:xfrm>
            <a:prstGeom prst="line">
              <a:avLst/>
            </a:prstGeom>
            <a:noFill/>
            <a:ln w="25400" cap="flat" cmpd="sng" algn="ctr">
              <a:solidFill>
                <a:srgbClr val="72BD28"/>
              </a:solidFill>
              <a:prstDash val="solid"/>
            </a:ln>
            <a:effectLst/>
          </p:spPr>
        </p:cxnSp>
        <p:pic>
          <p:nvPicPr>
            <p:cNvPr id="32" name="Picture 3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87349" y="2253970"/>
              <a:ext cx="1088736" cy="960958"/>
            </a:xfrm>
            <a:prstGeom prst="rect">
              <a:avLst/>
            </a:prstGeom>
          </p:spPr>
        </p:pic>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265008" y="1931245"/>
              <a:ext cx="560905" cy="1287634"/>
            </a:xfrm>
            <a:prstGeom prst="rect">
              <a:avLst/>
            </a:prstGeom>
          </p:spPr>
        </p:pic>
        <p:sp>
          <p:nvSpPr>
            <p:cNvPr id="34" name="Rectangle 33"/>
            <p:cNvSpPr/>
            <p:nvPr/>
          </p:nvSpPr>
          <p:spPr>
            <a:xfrm>
              <a:off x="1504541" y="1810181"/>
              <a:ext cx="697627" cy="400110"/>
            </a:xfrm>
            <a:prstGeom prst="rect">
              <a:avLst/>
            </a:prstGeom>
          </p:spPr>
          <p:txBody>
            <a:bodyPr wrap="none">
              <a:spAutoFit/>
            </a:bodyPr>
            <a:lstStyle/>
            <a:p>
              <a:r>
                <a:rPr lang="en-US" sz="2000" dirty="0" smtClean="0">
                  <a:solidFill>
                    <a:schemeClr val="tx1">
                      <a:lumMod val="50000"/>
                      <a:lumOff val="50000"/>
                    </a:schemeClr>
                  </a:solidFill>
                  <a:latin typeface="Helvetica Neue Light" charset="0"/>
                  <a:ea typeface="Helvetica Neue Light" charset="0"/>
                  <a:cs typeface="Helvetica Neue Light" charset="0"/>
                </a:rPr>
                <a:t>49%</a:t>
              </a:r>
              <a:endParaRPr lang="en-US" sz="1800" dirty="0">
                <a:solidFill>
                  <a:schemeClr val="tx1">
                    <a:lumMod val="50000"/>
                    <a:lumOff val="50000"/>
                  </a:schemeClr>
                </a:solidFill>
                <a:latin typeface="Helvetica Neue Light" charset="0"/>
                <a:ea typeface="Helvetica Neue Light" charset="0"/>
                <a:cs typeface="Helvetica Neue Light" charset="0"/>
              </a:endParaRPr>
            </a:p>
          </p:txBody>
        </p:sp>
        <p:sp>
          <p:nvSpPr>
            <p:cNvPr id="35" name="Rectangle 34"/>
            <p:cNvSpPr/>
            <p:nvPr/>
          </p:nvSpPr>
          <p:spPr>
            <a:xfrm>
              <a:off x="2220173" y="1489089"/>
              <a:ext cx="697627" cy="400110"/>
            </a:xfrm>
            <a:prstGeom prst="rect">
              <a:avLst/>
            </a:prstGeom>
          </p:spPr>
          <p:txBody>
            <a:bodyPr wrap="none">
              <a:spAutoFit/>
            </a:bodyPr>
            <a:lstStyle/>
            <a:p>
              <a:r>
                <a:rPr lang="en-US" sz="2000" dirty="0" smtClean="0">
                  <a:solidFill>
                    <a:schemeClr val="tx1">
                      <a:lumMod val="50000"/>
                      <a:lumOff val="50000"/>
                    </a:schemeClr>
                  </a:solidFill>
                  <a:latin typeface="Helvetica Neue Light" charset="0"/>
                  <a:ea typeface="Helvetica Neue Light" charset="0"/>
                  <a:cs typeface="Helvetica Neue Light" charset="0"/>
                </a:rPr>
                <a:t>55%</a:t>
              </a:r>
              <a:endParaRPr lang="en-US" sz="1800" dirty="0">
                <a:solidFill>
                  <a:schemeClr val="tx1">
                    <a:lumMod val="50000"/>
                    <a:lumOff val="50000"/>
                  </a:schemeClr>
                </a:solidFill>
                <a:latin typeface="Helvetica Neue Light" charset="0"/>
                <a:ea typeface="Helvetica Neue Light" charset="0"/>
                <a:cs typeface="Helvetica Neue Light" charset="0"/>
              </a:endParaRPr>
            </a:p>
          </p:txBody>
        </p:sp>
        <p:sp>
          <p:nvSpPr>
            <p:cNvPr id="36" name="Rectangle 35"/>
            <p:cNvSpPr/>
            <p:nvPr/>
          </p:nvSpPr>
          <p:spPr>
            <a:xfrm>
              <a:off x="2898227" y="2478629"/>
              <a:ext cx="1324334" cy="461665"/>
            </a:xfrm>
            <a:prstGeom prst="rect">
              <a:avLst/>
            </a:prstGeom>
          </p:spPr>
          <p:txBody>
            <a:bodyPr wrap="square">
              <a:spAutoFit/>
            </a:bodyPr>
            <a:lstStyle/>
            <a:p>
              <a:r>
                <a:rPr lang="en-US" sz="1200" b="1" u="none" strike="noStrike" baseline="0" dirty="0" smtClean="0">
                  <a:solidFill>
                    <a:srgbClr val="83C34A"/>
                  </a:solidFill>
                  <a:latin typeface="Helvetica Neue" charset="0"/>
                  <a:ea typeface="Helvetica Neue" charset="0"/>
                  <a:cs typeface="Helvetica Neue" charset="0"/>
                </a:rPr>
                <a:t>B2B</a:t>
              </a:r>
            </a:p>
            <a:p>
              <a:r>
                <a:rPr lang="en-US" sz="1200" b="1" u="none" strike="noStrike" baseline="0" dirty="0" smtClean="0">
                  <a:solidFill>
                    <a:srgbClr val="83C34A"/>
                  </a:solidFill>
                  <a:latin typeface="Helvetica Neue" charset="0"/>
                  <a:ea typeface="Helvetica Neue" charset="0"/>
                  <a:cs typeface="Helvetica Neue" charset="0"/>
                </a:rPr>
                <a:t>companies</a:t>
              </a:r>
              <a:endParaRPr lang="en-US" sz="1200" b="1" dirty="0">
                <a:solidFill>
                  <a:srgbClr val="83C34A"/>
                </a:solidFill>
                <a:latin typeface="Helvetica Neue" charset="0"/>
                <a:ea typeface="Helvetica Neue" charset="0"/>
                <a:cs typeface="Helvetica Neue" charset="0"/>
              </a:endParaRPr>
            </a:p>
          </p:txBody>
        </p:sp>
        <p:sp>
          <p:nvSpPr>
            <p:cNvPr id="37" name="Rectangle 36"/>
            <p:cNvSpPr/>
            <p:nvPr/>
          </p:nvSpPr>
          <p:spPr>
            <a:xfrm>
              <a:off x="244891" y="2491155"/>
              <a:ext cx="1226080" cy="461665"/>
            </a:xfrm>
            <a:prstGeom prst="rect">
              <a:avLst/>
            </a:prstGeom>
          </p:spPr>
          <p:txBody>
            <a:bodyPr wrap="square">
              <a:spAutoFit/>
            </a:bodyPr>
            <a:lstStyle/>
            <a:p>
              <a:pPr algn="r"/>
              <a:r>
                <a:rPr lang="en-US" sz="1200" b="1" u="none" strike="noStrike" baseline="0" dirty="0" smtClean="0">
                  <a:solidFill>
                    <a:srgbClr val="83C34A"/>
                  </a:solidFill>
                  <a:latin typeface="Helvetica Neue" charset="0"/>
                  <a:ea typeface="Helvetica Neue" charset="0"/>
                  <a:cs typeface="Helvetica Neue" charset="0"/>
                </a:rPr>
                <a:t>All</a:t>
              </a:r>
            </a:p>
            <a:p>
              <a:pPr algn="r"/>
              <a:r>
                <a:rPr lang="en-US" sz="1200" b="1" u="none" strike="noStrike" baseline="0" dirty="0" smtClean="0">
                  <a:solidFill>
                    <a:srgbClr val="83C34A"/>
                  </a:solidFill>
                  <a:latin typeface="Helvetica Neue" charset="0"/>
                  <a:ea typeface="Helvetica Neue" charset="0"/>
                  <a:cs typeface="Helvetica Neue" charset="0"/>
                </a:rPr>
                <a:t>companies</a:t>
              </a:r>
              <a:endParaRPr lang="en-US" sz="1200" b="1" dirty="0">
                <a:solidFill>
                  <a:srgbClr val="83C34A"/>
                </a:solidFill>
                <a:latin typeface="Helvetica Neue" charset="0"/>
                <a:ea typeface="Helvetica Neue" charset="0"/>
                <a:cs typeface="Helvetica Neue" charset="0"/>
              </a:endParaRPr>
            </a:p>
          </p:txBody>
        </p:sp>
      </p:grpSp>
      <p:sp>
        <p:nvSpPr>
          <p:cNvPr id="16" name="Rectangle 15">
            <a:hlinkClick r:id="" action="ppaction://customshow?id=1"/>
          </p:cNvPr>
          <p:cNvSpPr/>
          <p:nvPr/>
        </p:nvSpPr>
        <p:spPr>
          <a:xfrm>
            <a:off x="-185953" y="-122345"/>
            <a:ext cx="9505804" cy="5356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32433094"/>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par>
                          <p:cTn id="13" fill="hold">
                            <p:stCondLst>
                              <p:cond delay="1000"/>
                            </p:stCondLst>
                            <p:childTnLst>
                              <p:par>
                                <p:cTn id="14" presetID="16" presetClass="entr" presetSubtype="37"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barn(outVertical)">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nodeType="withEffect">
                                  <p:stCondLst>
                                    <p:cond delay="0"/>
                                  </p:stCondLst>
                                  <p:childTnLst>
                                    <p:animEffect transition="out" filter="fade">
                                      <p:cBhvr>
                                        <p:cTn id="23" dur="500"/>
                                        <p:tgtEl>
                                          <p:spTgt spid="19"/>
                                        </p:tgtEl>
                                      </p:cBhvr>
                                    </p:animEffect>
                                    <p:set>
                                      <p:cBhvr>
                                        <p:cTn id="24" dur="1" fill="hold">
                                          <p:stCondLst>
                                            <p:cond delay="499"/>
                                          </p:stCondLst>
                                        </p:cTn>
                                        <p:tgtEl>
                                          <p:spTgt spid="19"/>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14"/>
                                        </p:tgtEl>
                                      </p:cBhvr>
                                    </p:animEffect>
                                    <p:set>
                                      <p:cBhvr>
                                        <p:cTn id="27"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743779" y="622670"/>
            <a:ext cx="6190420" cy="1015663"/>
          </a:xfrm>
          <a:prstGeom prst="rect">
            <a:avLst/>
          </a:prstGeom>
          <a:noFill/>
        </p:spPr>
        <p:txBody>
          <a:bodyPr wrap="square" rtlCol="0">
            <a:spAutoFit/>
          </a:bodyPr>
          <a:lstStyle/>
          <a:p>
            <a:r>
              <a:rPr lang="en-US" sz="2400" dirty="0" smtClean="0">
                <a:solidFill>
                  <a:schemeClr val="tx1">
                    <a:lumMod val="65000"/>
                    <a:lumOff val="35000"/>
                  </a:schemeClr>
                </a:solidFill>
                <a:latin typeface="Helvetica Neue Thin" charset="0"/>
                <a:ea typeface="Helvetica Neue Thin" charset="0"/>
                <a:cs typeface="Helvetica Neue Thin" charset="0"/>
              </a:rPr>
              <a:t>By </a:t>
            </a:r>
            <a:r>
              <a:rPr lang="en-US" sz="2400" dirty="0">
                <a:solidFill>
                  <a:schemeClr val="tx1">
                    <a:lumMod val="65000"/>
                    <a:lumOff val="35000"/>
                  </a:schemeClr>
                </a:solidFill>
                <a:latin typeface="Helvetica Neue Thin" charset="0"/>
                <a:ea typeface="Helvetica Neue Thin" charset="0"/>
                <a:cs typeface="Helvetica Neue Thin" charset="0"/>
              </a:rPr>
              <a:t>2020, </a:t>
            </a:r>
            <a:r>
              <a:rPr lang="en-US" sz="2400" dirty="0" smtClean="0">
                <a:solidFill>
                  <a:schemeClr val="tx1">
                    <a:lumMod val="65000"/>
                    <a:lumOff val="35000"/>
                  </a:schemeClr>
                </a:solidFill>
                <a:latin typeface="Helvetica Neue Thin" charset="0"/>
                <a:ea typeface="Helvetica Neue Thin" charset="0"/>
                <a:cs typeface="Helvetica Neue Thin" charset="0"/>
              </a:rPr>
              <a:t>buyers will </a:t>
            </a:r>
            <a:r>
              <a:rPr lang="en-US" sz="2400" dirty="0">
                <a:solidFill>
                  <a:schemeClr val="tx1">
                    <a:lumMod val="65000"/>
                    <a:lumOff val="35000"/>
                  </a:schemeClr>
                </a:solidFill>
                <a:latin typeface="Helvetica Neue Thin" charset="0"/>
                <a:ea typeface="Helvetica Neue Thin" charset="0"/>
                <a:cs typeface="Helvetica Neue Thin" charset="0"/>
              </a:rPr>
              <a:t>manage 85% of their </a:t>
            </a:r>
            <a:r>
              <a:rPr lang="en-US" sz="2400" dirty="0" smtClean="0">
                <a:solidFill>
                  <a:schemeClr val="tx1">
                    <a:lumMod val="65000"/>
                    <a:lumOff val="35000"/>
                  </a:schemeClr>
                </a:solidFill>
                <a:latin typeface="Helvetica Neue Thin" charset="0"/>
                <a:ea typeface="Helvetica Neue Thin" charset="0"/>
                <a:cs typeface="Helvetica Neue Thin" charset="0"/>
              </a:rPr>
              <a:t>own journey </a:t>
            </a:r>
            <a:r>
              <a:rPr lang="en-US" sz="2400" dirty="0">
                <a:solidFill>
                  <a:srgbClr val="84C340"/>
                </a:solidFill>
                <a:latin typeface="Helvetica Neue Thin" charset="0"/>
                <a:ea typeface="Helvetica Neue Thin" charset="0"/>
                <a:cs typeface="Helvetica Neue Thin" charset="0"/>
              </a:rPr>
              <a:t>without talking to a human</a:t>
            </a:r>
            <a:r>
              <a:rPr lang="en-US" sz="2400" dirty="0">
                <a:solidFill>
                  <a:schemeClr val="tx1">
                    <a:lumMod val="65000"/>
                    <a:lumOff val="35000"/>
                  </a:schemeClr>
                </a:solidFill>
                <a:latin typeface="Helvetica Neue Thin" charset="0"/>
                <a:ea typeface="Helvetica Neue Thin" charset="0"/>
                <a:cs typeface="Helvetica Neue Thin" charset="0"/>
              </a:rPr>
              <a:t>.</a:t>
            </a:r>
            <a:r>
              <a:rPr lang="en-US" sz="2400" dirty="0">
                <a:solidFill>
                  <a:schemeClr val="tx1">
                    <a:lumMod val="65000"/>
                    <a:lumOff val="35000"/>
                  </a:schemeClr>
                </a:solidFill>
                <a:latin typeface="Helvetica Neue Thin" charset="0"/>
                <a:ea typeface="Helvetica Neue Thin" charset="0"/>
                <a:cs typeface="Helvetica Neue Thin" charset="0"/>
                <a:hlinkClick r:id="rId3"/>
              </a:rPr>
              <a:t> </a:t>
            </a:r>
            <a:endParaRPr lang="en-US" sz="1600" i="1" u="sng" dirty="0">
              <a:hlinkClick r:id="rId3"/>
            </a:endParaRPr>
          </a:p>
          <a:p>
            <a:pPr algn="r"/>
            <a:r>
              <a:rPr lang="en-US" sz="1200" i="1" dirty="0" smtClean="0">
                <a:solidFill>
                  <a:srgbClr val="92D050"/>
                </a:solidFill>
                <a:hlinkClick r:id="rId3"/>
              </a:rPr>
              <a:t>Gartner</a:t>
            </a:r>
            <a:r>
              <a:rPr lang="en-US" sz="1200" i="1" dirty="0" smtClean="0">
                <a:solidFill>
                  <a:srgbClr val="92D050"/>
                </a:solidFill>
              </a:rPr>
              <a:t> Customer </a:t>
            </a:r>
            <a:r>
              <a:rPr lang="en-US" sz="1200" i="1" dirty="0">
                <a:solidFill>
                  <a:srgbClr val="92D050"/>
                </a:solidFill>
              </a:rPr>
              <a:t>360 Summit</a:t>
            </a:r>
            <a:endParaRPr lang="en-US" sz="1200" dirty="0" smtClean="0">
              <a:solidFill>
                <a:srgbClr val="92D050"/>
              </a:solidFill>
              <a:latin typeface="Helvetica Neue Light" charset="0"/>
              <a:ea typeface="Helvetica Neue Light" charset="0"/>
              <a:cs typeface="Helvetica Neue Light" charset="0"/>
            </a:endParaRPr>
          </a:p>
        </p:txBody>
      </p:sp>
      <p:grpSp>
        <p:nvGrpSpPr>
          <p:cNvPr id="2" name="Group 1"/>
          <p:cNvGrpSpPr/>
          <p:nvPr/>
        </p:nvGrpSpPr>
        <p:grpSpPr>
          <a:xfrm>
            <a:off x="901702" y="1709835"/>
            <a:ext cx="5109633" cy="1138736"/>
            <a:chOff x="901702" y="2784060"/>
            <a:chExt cx="5109633" cy="1138736"/>
          </a:xfrm>
        </p:grpSpPr>
        <p:sp>
          <p:nvSpPr>
            <p:cNvPr id="43" name="Rectangle 42"/>
            <p:cNvSpPr/>
            <p:nvPr/>
          </p:nvSpPr>
          <p:spPr>
            <a:xfrm>
              <a:off x="1003300" y="3399576"/>
              <a:ext cx="4428066" cy="523220"/>
            </a:xfrm>
            <a:prstGeom prst="rect">
              <a:avLst/>
            </a:prstGeom>
          </p:spPr>
          <p:txBody>
            <a:bodyPr wrap="square">
              <a:spAutoFit/>
            </a:bodyPr>
            <a:lstStyle/>
            <a:p>
              <a:pPr algn="ctr">
                <a:lnSpc>
                  <a:spcPct val="200000"/>
                </a:lnSpc>
              </a:pPr>
              <a:r>
                <a:rPr lang="en-US" sz="1400" dirty="0" smtClean="0">
                  <a:solidFill>
                    <a:schemeClr val="tx1">
                      <a:lumMod val="65000"/>
                      <a:lumOff val="35000"/>
                    </a:schemeClr>
                  </a:solidFill>
                  <a:latin typeface="Helvetica Neue Thin" charset="0"/>
                  <a:ea typeface="Helvetica Neue Thin" charset="0"/>
                  <a:cs typeface="Helvetica Neue Thin" charset="0"/>
                </a:rPr>
                <a:t>Journey on their own</a:t>
              </a:r>
              <a:endParaRPr lang="en-US" sz="1400" dirty="0">
                <a:solidFill>
                  <a:schemeClr val="tx1">
                    <a:lumMod val="65000"/>
                    <a:lumOff val="35000"/>
                  </a:schemeClr>
                </a:solidFill>
                <a:latin typeface="Helvetica Neue Thin" charset="0"/>
                <a:ea typeface="Helvetica Neue Thin" charset="0"/>
                <a:cs typeface="Helvetica Neue Thin" charset="0"/>
              </a:endParaRPr>
            </a:p>
          </p:txBody>
        </p:sp>
        <p:cxnSp>
          <p:nvCxnSpPr>
            <p:cNvPr id="51" name="Straight Arrow Connector 50"/>
            <p:cNvCxnSpPr/>
            <p:nvPr/>
          </p:nvCxnSpPr>
          <p:spPr>
            <a:xfrm>
              <a:off x="901702" y="3162313"/>
              <a:ext cx="5109633" cy="5350"/>
            </a:xfrm>
            <a:prstGeom prst="straightConnector1">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283923" y="2784060"/>
              <a:ext cx="4345189" cy="999120"/>
              <a:chOff x="1409700" y="3433255"/>
              <a:chExt cx="3433233" cy="836342"/>
            </a:xfrm>
          </p:grpSpPr>
          <p:sp>
            <p:nvSpPr>
              <p:cNvPr id="50" name="Rectangle 49"/>
              <p:cNvSpPr/>
              <p:nvPr/>
            </p:nvSpPr>
            <p:spPr>
              <a:xfrm>
                <a:off x="1412445" y="3556522"/>
                <a:ext cx="3430488" cy="322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409700" y="3433255"/>
                <a:ext cx="3433233" cy="836342"/>
              </a:xfrm>
              <a:prstGeom prst="rect">
                <a:avLst/>
              </a:prstGeom>
            </p:spPr>
            <p:txBody>
              <a:bodyPr wrap="square">
                <a:spAutoFit/>
              </a:bodyPr>
              <a:lstStyle/>
              <a:p>
                <a:pPr algn="ctr">
                  <a:lnSpc>
                    <a:spcPct val="200000"/>
                  </a:lnSpc>
                </a:pPr>
                <a:r>
                  <a:rPr lang="en-US" sz="1600" dirty="0" smtClean="0">
                    <a:solidFill>
                      <a:schemeClr val="bg1"/>
                    </a:solidFill>
                    <a:latin typeface="Helvetica Neue" charset="0"/>
                    <a:ea typeface="Helvetica Neue" charset="0"/>
                    <a:cs typeface="Helvetica Neue" charset="0"/>
                  </a:rPr>
                  <a:t>85% of your effort needs to be focused here</a:t>
                </a:r>
                <a:endParaRPr lang="en-US" sz="1600" dirty="0">
                  <a:solidFill>
                    <a:schemeClr val="bg1"/>
                  </a:solidFill>
                  <a:latin typeface="Helvetica Neue" charset="0"/>
                  <a:ea typeface="Helvetica Neue" charset="0"/>
                  <a:cs typeface="Helvetica Neue" charset="0"/>
                </a:endParaRPr>
              </a:p>
            </p:txBody>
          </p:sp>
        </p:grpSp>
      </p:grpSp>
      <p:cxnSp>
        <p:nvCxnSpPr>
          <p:cNvPr id="15" name="Straight Connector 14"/>
          <p:cNvCxnSpPr/>
          <p:nvPr/>
        </p:nvCxnSpPr>
        <p:spPr>
          <a:xfrm>
            <a:off x="855135" y="2442411"/>
            <a:ext cx="5156200" cy="0"/>
          </a:xfrm>
          <a:prstGeom prst="line">
            <a:avLst/>
          </a:prstGeom>
          <a:ln w="25400">
            <a:solidFill>
              <a:srgbClr val="84C34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89133" y="2434081"/>
            <a:ext cx="2192867" cy="0"/>
          </a:xfrm>
          <a:prstGeom prst="line">
            <a:avLst/>
          </a:prstGeom>
          <a:ln w="12700">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307667" y="2331561"/>
            <a:ext cx="1718734" cy="461665"/>
          </a:xfrm>
          <a:prstGeom prst="rect">
            <a:avLst/>
          </a:prstGeom>
          <a:ln w="12700">
            <a:noFill/>
          </a:ln>
          <a:effectLst/>
        </p:spPr>
        <p:style>
          <a:lnRef idx="2">
            <a:schemeClr val="accent1"/>
          </a:lnRef>
          <a:fillRef idx="0">
            <a:schemeClr val="accent1"/>
          </a:fillRef>
          <a:effectRef idx="1">
            <a:schemeClr val="accent1"/>
          </a:effectRef>
          <a:fontRef idx="minor">
            <a:schemeClr val="tx1"/>
          </a:fontRef>
        </p:style>
        <p:txBody>
          <a:bodyPr wrap="square">
            <a:spAutoFit/>
          </a:bodyPr>
          <a:lstStyle/>
          <a:p>
            <a:pPr algn="ctr">
              <a:lnSpc>
                <a:spcPct val="200000"/>
              </a:lnSpc>
            </a:pPr>
            <a:r>
              <a:rPr lang="en-US" sz="1200" dirty="0" smtClean="0">
                <a:solidFill>
                  <a:schemeClr val="bg2">
                    <a:lumMod val="75000"/>
                  </a:schemeClr>
                </a:solidFill>
                <a:latin typeface="Helvetica Neue Thin" charset="0"/>
                <a:ea typeface="Helvetica Neue Thin" charset="0"/>
                <a:cs typeface="Helvetica Neue Thin" charset="0"/>
              </a:rPr>
              <a:t>Contact with person</a:t>
            </a:r>
            <a:endParaRPr lang="en-US" sz="1200" dirty="0">
              <a:solidFill>
                <a:schemeClr val="bg2">
                  <a:lumMod val="75000"/>
                </a:schemeClr>
              </a:solidFill>
              <a:latin typeface="Helvetica Neue Thin" charset="0"/>
              <a:ea typeface="Helvetica Neue Thin" charset="0"/>
              <a:cs typeface="Helvetica Neue Thin" charset="0"/>
            </a:endParaRPr>
          </a:p>
        </p:txBody>
      </p:sp>
      <p:cxnSp>
        <p:nvCxnSpPr>
          <p:cNvPr id="12" name="Straight Connector 11"/>
          <p:cNvCxnSpPr/>
          <p:nvPr/>
        </p:nvCxnSpPr>
        <p:spPr>
          <a:xfrm>
            <a:off x="0" y="3527378"/>
            <a:ext cx="6859969" cy="3"/>
          </a:xfrm>
          <a:prstGeom prst="line">
            <a:avLst/>
          </a:prstGeom>
          <a:ln w="12700">
            <a:solidFill>
              <a:srgbClr val="83C34A"/>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664612" y="3068107"/>
            <a:ext cx="1527084" cy="1406103"/>
            <a:chOff x="3664612" y="3159547"/>
            <a:chExt cx="1527084" cy="1406103"/>
          </a:xfrm>
        </p:grpSpPr>
        <p:grpSp>
          <p:nvGrpSpPr>
            <p:cNvPr id="14" name="Group 13"/>
            <p:cNvGrpSpPr/>
            <p:nvPr/>
          </p:nvGrpSpPr>
          <p:grpSpPr>
            <a:xfrm>
              <a:off x="3664612" y="3159547"/>
              <a:ext cx="1527084" cy="1406103"/>
              <a:chOff x="3845844" y="3159547"/>
              <a:chExt cx="1527084" cy="1406103"/>
            </a:xfrm>
          </p:grpSpPr>
          <p:grpSp>
            <p:nvGrpSpPr>
              <p:cNvPr id="19" name="Group 18"/>
              <p:cNvGrpSpPr/>
              <p:nvPr/>
            </p:nvGrpSpPr>
            <p:grpSpPr>
              <a:xfrm>
                <a:off x="3845844" y="3159547"/>
                <a:ext cx="1527084" cy="1358593"/>
                <a:chOff x="3137299" y="2654300"/>
                <a:chExt cx="886777" cy="788935"/>
              </a:xfrm>
            </p:grpSpPr>
            <p:sp>
              <p:nvSpPr>
                <p:cNvPr id="21" name="Oval 20"/>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 name="Rectangle 21"/>
                <p:cNvSpPr/>
                <p:nvPr/>
              </p:nvSpPr>
              <p:spPr>
                <a:xfrm>
                  <a:off x="3137299" y="3246637"/>
                  <a:ext cx="886777"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Consideration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20" name="Straight Connector 19"/>
              <p:cNvCxnSpPr/>
              <p:nvPr/>
            </p:nvCxnSpPr>
            <p:spPr>
              <a:xfrm>
                <a:off x="440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385" y="3328087"/>
              <a:ext cx="487716" cy="579738"/>
            </a:xfrm>
            <a:prstGeom prst="rect">
              <a:avLst/>
            </a:prstGeom>
          </p:spPr>
        </p:pic>
      </p:grpSp>
      <p:grpSp>
        <p:nvGrpSpPr>
          <p:cNvPr id="24" name="Group 23"/>
          <p:cNvGrpSpPr/>
          <p:nvPr/>
        </p:nvGrpSpPr>
        <p:grpSpPr>
          <a:xfrm>
            <a:off x="6829170" y="3068107"/>
            <a:ext cx="1021432" cy="1406103"/>
            <a:chOff x="6829170" y="3159547"/>
            <a:chExt cx="1021432" cy="1406103"/>
          </a:xfrm>
        </p:grpSpPr>
        <p:grpSp>
          <p:nvGrpSpPr>
            <p:cNvPr id="25" name="Group 24"/>
            <p:cNvGrpSpPr/>
            <p:nvPr/>
          </p:nvGrpSpPr>
          <p:grpSpPr>
            <a:xfrm>
              <a:off x="6829170" y="3159547"/>
              <a:ext cx="1021432" cy="1406103"/>
              <a:chOff x="6829170" y="3159547"/>
              <a:chExt cx="1021432" cy="1406103"/>
            </a:xfrm>
          </p:grpSpPr>
          <p:grpSp>
            <p:nvGrpSpPr>
              <p:cNvPr id="27" name="Group 26"/>
              <p:cNvGrpSpPr/>
              <p:nvPr/>
            </p:nvGrpSpPr>
            <p:grpSpPr>
              <a:xfrm>
                <a:off x="6829170" y="3159547"/>
                <a:ext cx="1021432" cy="1358593"/>
                <a:chOff x="3284115" y="2654300"/>
                <a:chExt cx="593145" cy="788935"/>
              </a:xfrm>
            </p:grpSpPr>
            <p:sp>
              <p:nvSpPr>
                <p:cNvPr id="29" name="Oval 28"/>
                <p:cNvSpPr/>
                <p:nvPr/>
              </p:nvSpPr>
              <p:spPr>
                <a:xfrm>
                  <a:off x="3302000" y="2654300"/>
                  <a:ext cx="533400" cy="533400"/>
                </a:xfrm>
                <a:prstGeom prst="ellipse">
                  <a:avLst/>
                </a:prstGeom>
                <a:solidFill>
                  <a:srgbClr val="83C34A"/>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0" name="Rectangle 29"/>
                <p:cNvSpPr/>
                <p:nvPr/>
              </p:nvSpPr>
              <p:spPr>
                <a:xfrm>
                  <a:off x="3284115" y="3246637"/>
                  <a:ext cx="593145"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Decision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28" name="Straight Connector 27"/>
              <p:cNvCxnSpPr/>
              <p:nvPr/>
            </p:nvCxnSpPr>
            <p:spPr>
              <a:xfrm>
                <a:off x="71519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26" name="Picture 25"/>
            <p:cNvPicPr>
              <a:picLocks noChangeAspect="1"/>
            </p:cNvPicPr>
            <p:nvPr/>
          </p:nvPicPr>
          <p:blipFill>
            <a:blip r:embed="rId5"/>
            <a:stretch>
              <a:fillRect/>
            </a:stretch>
          </p:blipFill>
          <p:spPr>
            <a:xfrm>
              <a:off x="7010401" y="3294167"/>
              <a:ext cx="560172" cy="598150"/>
            </a:xfrm>
            <a:prstGeom prst="rect">
              <a:avLst/>
            </a:prstGeom>
          </p:spPr>
        </p:pic>
      </p:grpSp>
      <p:grpSp>
        <p:nvGrpSpPr>
          <p:cNvPr id="31" name="Group 30"/>
          <p:cNvGrpSpPr/>
          <p:nvPr/>
        </p:nvGrpSpPr>
        <p:grpSpPr>
          <a:xfrm>
            <a:off x="1208043" y="3068107"/>
            <a:ext cx="1237324" cy="1406103"/>
            <a:chOff x="1208043" y="3159547"/>
            <a:chExt cx="1237324" cy="1406103"/>
          </a:xfrm>
        </p:grpSpPr>
        <p:grpSp>
          <p:nvGrpSpPr>
            <p:cNvPr id="32" name="Group 31"/>
            <p:cNvGrpSpPr/>
            <p:nvPr/>
          </p:nvGrpSpPr>
          <p:grpSpPr>
            <a:xfrm>
              <a:off x="1208043" y="3159547"/>
              <a:ext cx="1237324" cy="1406103"/>
              <a:chOff x="1438707" y="3159547"/>
              <a:chExt cx="1237324" cy="1406103"/>
            </a:xfrm>
          </p:grpSpPr>
          <p:grpSp>
            <p:nvGrpSpPr>
              <p:cNvPr id="34" name="Group 33"/>
              <p:cNvGrpSpPr/>
              <p:nvPr/>
            </p:nvGrpSpPr>
            <p:grpSpPr>
              <a:xfrm>
                <a:off x="1438707" y="3159547"/>
                <a:ext cx="1237324" cy="1358593"/>
                <a:chOff x="3207076" y="2654300"/>
                <a:chExt cx="718513" cy="788935"/>
              </a:xfrm>
            </p:grpSpPr>
            <p:sp>
              <p:nvSpPr>
                <p:cNvPr id="37" name="Oval 36"/>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8" name="Rectangle 37"/>
                <p:cNvSpPr/>
                <p:nvPr/>
              </p:nvSpPr>
              <p:spPr>
                <a:xfrm>
                  <a:off x="3207076" y="3246637"/>
                  <a:ext cx="718513" cy="196598"/>
                </a:xfrm>
                <a:prstGeom prst="rect">
                  <a:avLst/>
                </a:prstGeom>
              </p:spPr>
              <p:txBody>
                <a:bodyPr wrap="none">
                  <a:spAutoFit/>
                </a:bodyPr>
                <a:lstStyle/>
                <a:p>
                  <a:pPr algn="ctr" fontAlgn="base">
                    <a:buClr>
                      <a:srgbClr val="83C34A"/>
                    </a:buClr>
                  </a:pPr>
                  <a:r>
                    <a:rPr lang="en-US" sz="1600" spc="100" dirty="0">
                      <a:solidFill>
                        <a:schemeClr val="tx1">
                          <a:lumMod val="65000"/>
                          <a:lumOff val="35000"/>
                        </a:schemeClr>
                      </a:solidFill>
                      <a:latin typeface="Helvetica Neue Thin" charset="0"/>
                      <a:ea typeface="Helvetica Neue Thin" charset="0"/>
                      <a:cs typeface="Helvetica Neue Thin" charset="0"/>
                    </a:rPr>
                    <a:t>Awareness</a:t>
                  </a:r>
                </a:p>
              </p:txBody>
            </p:sp>
          </p:grpSp>
          <p:cxnSp>
            <p:nvCxnSpPr>
              <p:cNvPr id="36" name="Straight Connector 35"/>
              <p:cNvCxnSpPr/>
              <p:nvPr/>
            </p:nvCxnSpPr>
            <p:spPr>
              <a:xfrm>
                <a:off x="186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33" name="Picture 32"/>
            <p:cNvPicPr>
              <a:picLocks noChangeAspect="1"/>
            </p:cNvPicPr>
            <p:nvPr/>
          </p:nvPicPr>
          <p:blipFill>
            <a:blip r:embed="rId6"/>
            <a:stretch>
              <a:fillRect/>
            </a:stretch>
          </p:blipFill>
          <p:spPr>
            <a:xfrm>
              <a:off x="1610253" y="3329683"/>
              <a:ext cx="497000" cy="578143"/>
            </a:xfrm>
            <a:prstGeom prst="rect">
              <a:avLst/>
            </a:prstGeom>
          </p:spPr>
        </p:pic>
      </p:grpSp>
    </p:spTree>
    <p:extLst>
      <p:ext uri="{BB962C8B-B14F-4D97-AF65-F5344CB8AC3E}">
        <p14:creationId xmlns:p14="http://schemas.microsoft.com/office/powerpoint/2010/main" val="18352559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additive="base">
                                        <p:cTn id="25" dur="500" fill="hold"/>
                                        <p:tgtEl>
                                          <p:spTgt spid="31"/>
                                        </p:tgtEl>
                                        <p:attrNameLst>
                                          <p:attrName>ppt_x</p:attrName>
                                        </p:attrNameLst>
                                      </p:cBhvr>
                                      <p:tavLst>
                                        <p:tav tm="0">
                                          <p:val>
                                            <p:strVal val="0-#ppt_w/2"/>
                                          </p:val>
                                        </p:tav>
                                        <p:tav tm="100000">
                                          <p:val>
                                            <p:strVal val="#ppt_x"/>
                                          </p:val>
                                        </p:tav>
                                      </p:tavLst>
                                    </p:anim>
                                    <p:anim calcmode="lin" valueType="num">
                                      <p:cBhvr additive="base">
                                        <p:cTn id="26" dur="500" fill="hold"/>
                                        <p:tgtEl>
                                          <p:spTgt spid="3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0-#ppt_w/2"/>
                                          </p:val>
                                        </p:tav>
                                        <p:tav tm="100000">
                                          <p:val>
                                            <p:strVal val="#ppt_x"/>
                                          </p:val>
                                        </p:tav>
                                      </p:tavLst>
                                    </p:anim>
                                    <p:anim calcmode="lin" valueType="num">
                                      <p:cBhvr additive="base">
                                        <p:cTn id="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304167" y="2151556"/>
            <a:ext cx="5168899" cy="1050787"/>
            <a:chOff x="3282902" y="2632145"/>
            <a:chExt cx="5168899" cy="1050787"/>
          </a:xfrm>
        </p:grpSpPr>
        <p:sp>
          <p:nvSpPr>
            <p:cNvPr id="37" name="Rectangle 36"/>
            <p:cNvSpPr/>
            <p:nvPr/>
          </p:nvSpPr>
          <p:spPr>
            <a:xfrm>
              <a:off x="3363335" y="3159712"/>
              <a:ext cx="5088466" cy="523220"/>
            </a:xfrm>
            <a:prstGeom prst="rect">
              <a:avLst/>
            </a:prstGeom>
          </p:spPr>
          <p:txBody>
            <a:bodyPr wrap="square">
              <a:spAutoFit/>
            </a:bodyPr>
            <a:lstStyle/>
            <a:p>
              <a:pPr algn="ctr">
                <a:lnSpc>
                  <a:spcPct val="200000"/>
                </a:lnSpc>
              </a:pPr>
              <a:r>
                <a:rPr lang="en-US" sz="1400" dirty="0" smtClean="0">
                  <a:solidFill>
                    <a:schemeClr val="tx1">
                      <a:lumMod val="65000"/>
                      <a:lumOff val="35000"/>
                    </a:schemeClr>
                  </a:solidFill>
                  <a:latin typeface="Helvetica Neue Thin" charset="0"/>
                  <a:ea typeface="Helvetica Neue Thin" charset="0"/>
                  <a:cs typeface="Helvetica Neue Thin" charset="0"/>
                </a:rPr>
                <a:t>Contact with person</a:t>
              </a:r>
              <a:endParaRPr lang="en-US" sz="1400" dirty="0">
                <a:solidFill>
                  <a:schemeClr val="tx1">
                    <a:lumMod val="65000"/>
                    <a:lumOff val="35000"/>
                  </a:schemeClr>
                </a:solidFill>
                <a:latin typeface="Helvetica Neue Thin" charset="0"/>
                <a:ea typeface="Helvetica Neue Thin" charset="0"/>
                <a:cs typeface="Helvetica Neue Thin" charset="0"/>
              </a:endParaRPr>
            </a:p>
          </p:txBody>
        </p:sp>
        <p:cxnSp>
          <p:nvCxnSpPr>
            <p:cNvPr id="21" name="Straight Arrow Connector 20"/>
            <p:cNvCxnSpPr/>
            <p:nvPr/>
          </p:nvCxnSpPr>
          <p:spPr>
            <a:xfrm>
              <a:off x="3282902" y="2971778"/>
              <a:ext cx="5088466" cy="0"/>
            </a:xfrm>
            <a:prstGeom prst="straightConnector1">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084051" y="2632145"/>
              <a:ext cx="3647033" cy="496726"/>
              <a:chOff x="4392775" y="2288229"/>
              <a:chExt cx="3093246" cy="421301"/>
            </a:xfrm>
          </p:grpSpPr>
          <p:sp>
            <p:nvSpPr>
              <p:cNvPr id="22" name="Rectangle 21"/>
              <p:cNvSpPr/>
              <p:nvPr/>
            </p:nvSpPr>
            <p:spPr>
              <a:xfrm>
                <a:off x="4421087" y="2387333"/>
                <a:ext cx="3064934" cy="322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392775" y="2288229"/>
                <a:ext cx="3064934" cy="385798"/>
              </a:xfrm>
              <a:prstGeom prst="rect">
                <a:avLst/>
              </a:prstGeom>
            </p:spPr>
            <p:txBody>
              <a:bodyPr wrap="square">
                <a:spAutoFit/>
              </a:bodyPr>
              <a:lstStyle/>
              <a:p>
                <a:pPr algn="ctr">
                  <a:lnSpc>
                    <a:spcPct val="200000"/>
                  </a:lnSpc>
                </a:pPr>
                <a:r>
                  <a:rPr lang="en-US" sz="1400" dirty="0" smtClean="0">
                    <a:solidFill>
                      <a:schemeClr val="bg1"/>
                    </a:solidFill>
                    <a:latin typeface="Helvetica Neue" charset="0"/>
                    <a:ea typeface="Helvetica Neue" charset="0"/>
                    <a:cs typeface="Helvetica Neue" charset="0"/>
                  </a:rPr>
                  <a:t>85% of your effort WAS focused here</a:t>
                </a:r>
                <a:endParaRPr lang="en-US" sz="1400" dirty="0">
                  <a:solidFill>
                    <a:schemeClr val="bg1"/>
                  </a:solidFill>
                  <a:latin typeface="Helvetica Neue" charset="0"/>
                  <a:ea typeface="Helvetica Neue" charset="0"/>
                  <a:cs typeface="Helvetica Neue" charset="0"/>
                </a:endParaRPr>
              </a:p>
            </p:txBody>
          </p:sp>
        </p:grpSp>
      </p:grpSp>
      <p:cxnSp>
        <p:nvCxnSpPr>
          <p:cNvPr id="15" name="Straight Connector 14"/>
          <p:cNvCxnSpPr/>
          <p:nvPr/>
        </p:nvCxnSpPr>
        <p:spPr>
          <a:xfrm>
            <a:off x="986816" y="2793672"/>
            <a:ext cx="2192867" cy="0"/>
          </a:xfrm>
          <a:prstGeom prst="line">
            <a:avLst/>
          </a:prstGeom>
          <a:ln w="12700">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105350" y="2697582"/>
            <a:ext cx="1718734" cy="461665"/>
          </a:xfrm>
          <a:prstGeom prst="rect">
            <a:avLst/>
          </a:prstGeom>
          <a:ln w="12700">
            <a:noFill/>
          </a:ln>
          <a:effectLst/>
        </p:spPr>
        <p:style>
          <a:lnRef idx="2">
            <a:schemeClr val="accent1"/>
          </a:lnRef>
          <a:fillRef idx="0">
            <a:schemeClr val="accent1"/>
          </a:fillRef>
          <a:effectRef idx="1">
            <a:schemeClr val="accent1"/>
          </a:effectRef>
          <a:fontRef idx="minor">
            <a:schemeClr val="tx1"/>
          </a:fontRef>
        </p:style>
        <p:txBody>
          <a:bodyPr wrap="square">
            <a:spAutoFit/>
          </a:bodyPr>
          <a:lstStyle/>
          <a:p>
            <a:pPr algn="ctr">
              <a:lnSpc>
                <a:spcPct val="200000"/>
              </a:lnSpc>
            </a:pPr>
            <a:r>
              <a:rPr lang="en-US" sz="1200" dirty="0" smtClean="0">
                <a:solidFill>
                  <a:schemeClr val="bg2">
                    <a:lumMod val="75000"/>
                  </a:schemeClr>
                </a:solidFill>
                <a:latin typeface="Helvetica Neue Thin" charset="0"/>
                <a:ea typeface="Helvetica Neue Thin" charset="0"/>
                <a:cs typeface="Helvetica Neue Thin" charset="0"/>
              </a:rPr>
              <a:t>Journey on their own</a:t>
            </a:r>
            <a:endParaRPr lang="en-US" sz="1200" dirty="0">
              <a:solidFill>
                <a:schemeClr val="bg2">
                  <a:lumMod val="75000"/>
                </a:schemeClr>
              </a:solidFill>
              <a:latin typeface="Helvetica Neue Thin" charset="0"/>
              <a:ea typeface="Helvetica Neue Thin" charset="0"/>
              <a:cs typeface="Helvetica Neue Thin" charset="0"/>
            </a:endParaRPr>
          </a:p>
        </p:txBody>
      </p:sp>
      <p:cxnSp>
        <p:nvCxnSpPr>
          <p:cNvPr id="17" name="Straight Connector 16"/>
          <p:cNvCxnSpPr/>
          <p:nvPr/>
        </p:nvCxnSpPr>
        <p:spPr>
          <a:xfrm>
            <a:off x="3274334" y="2800102"/>
            <a:ext cx="5156200" cy="0"/>
          </a:xfrm>
          <a:prstGeom prst="line">
            <a:avLst/>
          </a:prstGeom>
          <a:ln w="25400">
            <a:solidFill>
              <a:srgbClr val="84C340"/>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57435" y="267633"/>
            <a:ext cx="8796866" cy="523220"/>
          </a:xfrm>
          <a:prstGeom prst="rect">
            <a:avLst/>
          </a:prstGeom>
          <a:noFill/>
        </p:spPr>
        <p:txBody>
          <a:bodyPr wrap="square" rtlCol="0">
            <a:spAutoFit/>
          </a:bodyPr>
          <a:lstStyle/>
          <a:p>
            <a:pPr algn="ctr"/>
            <a:r>
              <a:rPr lang="en-US" sz="2800" dirty="0">
                <a:solidFill>
                  <a:schemeClr val="tx1">
                    <a:lumMod val="65000"/>
                    <a:lumOff val="35000"/>
                  </a:schemeClr>
                </a:solidFill>
                <a:latin typeface="Helvetica Neue Thin" charset="0"/>
                <a:ea typeface="Helvetica Neue Thin" charset="0"/>
                <a:cs typeface="Helvetica Neue Thin" charset="0"/>
              </a:rPr>
              <a:t>What </a:t>
            </a:r>
            <a:r>
              <a:rPr lang="en-US" sz="2800" dirty="0" smtClean="0">
                <a:solidFill>
                  <a:schemeClr val="tx1">
                    <a:lumMod val="65000"/>
                    <a:lumOff val="35000"/>
                  </a:schemeClr>
                </a:solidFill>
                <a:latin typeface="Helvetica Neue Thin" charset="0"/>
                <a:ea typeface="Helvetica Neue Thin" charset="0"/>
                <a:cs typeface="Helvetica Neue Thin" charset="0"/>
              </a:rPr>
              <a:t>Were Buyer-Seller Interactions Like Before </a:t>
            </a:r>
            <a:r>
              <a:rPr lang="en-US" sz="2800" smtClean="0">
                <a:solidFill>
                  <a:schemeClr val="tx1">
                    <a:lumMod val="65000"/>
                    <a:lumOff val="35000"/>
                  </a:schemeClr>
                </a:solidFill>
                <a:latin typeface="Helvetica Neue Thin" charset="0"/>
                <a:ea typeface="Helvetica Neue Thin" charset="0"/>
                <a:cs typeface="Helvetica Neue Thin" charset="0"/>
              </a:rPr>
              <a:t>this Shift?</a:t>
            </a:r>
            <a:endParaRPr lang="en-US" sz="2800" dirty="0">
              <a:solidFill>
                <a:schemeClr val="tx1">
                  <a:lumMod val="65000"/>
                  <a:lumOff val="35000"/>
                </a:schemeClr>
              </a:solidFill>
              <a:latin typeface="Helvetica Neue Thin" charset="0"/>
              <a:ea typeface="Helvetica Neue Thin" charset="0"/>
              <a:cs typeface="Helvetica Neue Thin" charset="0"/>
            </a:endParaRPr>
          </a:p>
        </p:txBody>
      </p:sp>
      <p:cxnSp>
        <p:nvCxnSpPr>
          <p:cNvPr id="42" name="Straight Connector 41"/>
          <p:cNvCxnSpPr/>
          <p:nvPr/>
        </p:nvCxnSpPr>
        <p:spPr>
          <a:xfrm>
            <a:off x="0" y="3669618"/>
            <a:ext cx="6859969" cy="3"/>
          </a:xfrm>
          <a:prstGeom prst="line">
            <a:avLst/>
          </a:prstGeom>
          <a:ln w="12700">
            <a:solidFill>
              <a:srgbClr val="83C34A"/>
            </a:solidFill>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3664612" y="3210347"/>
            <a:ext cx="1527084" cy="1406103"/>
            <a:chOff x="3664612" y="3159547"/>
            <a:chExt cx="1527084" cy="1406103"/>
          </a:xfrm>
        </p:grpSpPr>
        <p:grpSp>
          <p:nvGrpSpPr>
            <p:cNvPr id="44" name="Group 43"/>
            <p:cNvGrpSpPr/>
            <p:nvPr/>
          </p:nvGrpSpPr>
          <p:grpSpPr>
            <a:xfrm>
              <a:off x="3664612" y="3159547"/>
              <a:ext cx="1527084" cy="1406103"/>
              <a:chOff x="3845844" y="3159547"/>
              <a:chExt cx="1527084" cy="1406103"/>
            </a:xfrm>
          </p:grpSpPr>
          <p:grpSp>
            <p:nvGrpSpPr>
              <p:cNvPr id="46" name="Group 45"/>
              <p:cNvGrpSpPr/>
              <p:nvPr/>
            </p:nvGrpSpPr>
            <p:grpSpPr>
              <a:xfrm>
                <a:off x="3845844" y="3159547"/>
                <a:ext cx="1527084" cy="1358593"/>
                <a:chOff x="3137299" y="2654300"/>
                <a:chExt cx="886777" cy="788935"/>
              </a:xfrm>
            </p:grpSpPr>
            <p:sp>
              <p:nvSpPr>
                <p:cNvPr id="48" name="Oval 47"/>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9" name="Rectangle 48"/>
                <p:cNvSpPr/>
                <p:nvPr/>
              </p:nvSpPr>
              <p:spPr>
                <a:xfrm>
                  <a:off x="3137299" y="3246637"/>
                  <a:ext cx="886777"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Consideration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47" name="Straight Connector 46"/>
              <p:cNvCxnSpPr/>
              <p:nvPr/>
            </p:nvCxnSpPr>
            <p:spPr>
              <a:xfrm>
                <a:off x="440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45" name="Picture 4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3385" y="3328087"/>
              <a:ext cx="487716" cy="579738"/>
            </a:xfrm>
            <a:prstGeom prst="rect">
              <a:avLst/>
            </a:prstGeom>
          </p:spPr>
        </p:pic>
      </p:grpSp>
      <p:grpSp>
        <p:nvGrpSpPr>
          <p:cNvPr id="50" name="Group 49"/>
          <p:cNvGrpSpPr/>
          <p:nvPr/>
        </p:nvGrpSpPr>
        <p:grpSpPr>
          <a:xfrm>
            <a:off x="6829170" y="3210347"/>
            <a:ext cx="1021432" cy="1406103"/>
            <a:chOff x="6829170" y="3159547"/>
            <a:chExt cx="1021432" cy="1406103"/>
          </a:xfrm>
        </p:grpSpPr>
        <p:grpSp>
          <p:nvGrpSpPr>
            <p:cNvPr id="51" name="Group 50"/>
            <p:cNvGrpSpPr/>
            <p:nvPr/>
          </p:nvGrpSpPr>
          <p:grpSpPr>
            <a:xfrm>
              <a:off x="6829170" y="3159547"/>
              <a:ext cx="1021432" cy="1406103"/>
              <a:chOff x="6829170" y="3159547"/>
              <a:chExt cx="1021432" cy="1406103"/>
            </a:xfrm>
          </p:grpSpPr>
          <p:grpSp>
            <p:nvGrpSpPr>
              <p:cNvPr id="53" name="Group 52"/>
              <p:cNvGrpSpPr/>
              <p:nvPr/>
            </p:nvGrpSpPr>
            <p:grpSpPr>
              <a:xfrm>
                <a:off x="6829170" y="3159547"/>
                <a:ext cx="1021432" cy="1358593"/>
                <a:chOff x="3284115" y="2654300"/>
                <a:chExt cx="593145" cy="788935"/>
              </a:xfrm>
            </p:grpSpPr>
            <p:sp>
              <p:nvSpPr>
                <p:cNvPr id="55" name="Oval 54"/>
                <p:cNvSpPr/>
                <p:nvPr/>
              </p:nvSpPr>
              <p:spPr>
                <a:xfrm>
                  <a:off x="3302000" y="2654300"/>
                  <a:ext cx="533400" cy="533400"/>
                </a:xfrm>
                <a:prstGeom prst="ellipse">
                  <a:avLst/>
                </a:prstGeom>
                <a:solidFill>
                  <a:srgbClr val="83C34A"/>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56" name="Rectangle 55"/>
                <p:cNvSpPr/>
                <p:nvPr/>
              </p:nvSpPr>
              <p:spPr>
                <a:xfrm>
                  <a:off x="3284115" y="3246637"/>
                  <a:ext cx="593145"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Decision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54" name="Straight Connector 53"/>
              <p:cNvCxnSpPr/>
              <p:nvPr/>
            </p:nvCxnSpPr>
            <p:spPr>
              <a:xfrm>
                <a:off x="71519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52" name="Picture 51"/>
            <p:cNvPicPr>
              <a:picLocks noChangeAspect="1"/>
            </p:cNvPicPr>
            <p:nvPr/>
          </p:nvPicPr>
          <p:blipFill>
            <a:blip r:embed="rId4"/>
            <a:stretch>
              <a:fillRect/>
            </a:stretch>
          </p:blipFill>
          <p:spPr>
            <a:xfrm>
              <a:off x="7010401" y="3294167"/>
              <a:ext cx="560172" cy="598150"/>
            </a:xfrm>
            <a:prstGeom prst="rect">
              <a:avLst/>
            </a:prstGeom>
          </p:spPr>
        </p:pic>
      </p:grpSp>
      <p:grpSp>
        <p:nvGrpSpPr>
          <p:cNvPr id="57" name="Group 56"/>
          <p:cNvGrpSpPr/>
          <p:nvPr/>
        </p:nvGrpSpPr>
        <p:grpSpPr>
          <a:xfrm>
            <a:off x="1208043" y="3210347"/>
            <a:ext cx="1237324" cy="1406103"/>
            <a:chOff x="1208043" y="3159547"/>
            <a:chExt cx="1237324" cy="1406103"/>
          </a:xfrm>
        </p:grpSpPr>
        <p:grpSp>
          <p:nvGrpSpPr>
            <p:cNvPr id="58" name="Group 57"/>
            <p:cNvGrpSpPr/>
            <p:nvPr/>
          </p:nvGrpSpPr>
          <p:grpSpPr>
            <a:xfrm>
              <a:off x="1208043" y="3159547"/>
              <a:ext cx="1237324" cy="1406103"/>
              <a:chOff x="1438707" y="3159547"/>
              <a:chExt cx="1237324" cy="1406103"/>
            </a:xfrm>
          </p:grpSpPr>
          <p:grpSp>
            <p:nvGrpSpPr>
              <p:cNvPr id="60" name="Group 59"/>
              <p:cNvGrpSpPr/>
              <p:nvPr/>
            </p:nvGrpSpPr>
            <p:grpSpPr>
              <a:xfrm>
                <a:off x="1438707" y="3159547"/>
                <a:ext cx="1237324" cy="1358593"/>
                <a:chOff x="3207076" y="2654300"/>
                <a:chExt cx="718513" cy="788935"/>
              </a:xfrm>
            </p:grpSpPr>
            <p:sp>
              <p:nvSpPr>
                <p:cNvPr id="62" name="Oval 61"/>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63" name="Rectangle 62"/>
                <p:cNvSpPr/>
                <p:nvPr/>
              </p:nvSpPr>
              <p:spPr>
                <a:xfrm>
                  <a:off x="3207076" y="3246637"/>
                  <a:ext cx="718513" cy="196598"/>
                </a:xfrm>
                <a:prstGeom prst="rect">
                  <a:avLst/>
                </a:prstGeom>
              </p:spPr>
              <p:txBody>
                <a:bodyPr wrap="none">
                  <a:spAutoFit/>
                </a:bodyPr>
                <a:lstStyle/>
                <a:p>
                  <a:pPr algn="ctr" fontAlgn="base">
                    <a:buClr>
                      <a:srgbClr val="83C34A"/>
                    </a:buClr>
                  </a:pPr>
                  <a:r>
                    <a:rPr lang="en-US" sz="1600" spc="100" dirty="0">
                      <a:solidFill>
                        <a:schemeClr val="tx1">
                          <a:lumMod val="65000"/>
                          <a:lumOff val="35000"/>
                        </a:schemeClr>
                      </a:solidFill>
                      <a:latin typeface="Helvetica Neue Thin" charset="0"/>
                      <a:ea typeface="Helvetica Neue Thin" charset="0"/>
                      <a:cs typeface="Helvetica Neue Thin" charset="0"/>
                    </a:rPr>
                    <a:t>Awareness</a:t>
                  </a:r>
                </a:p>
              </p:txBody>
            </p:sp>
          </p:grpSp>
          <p:cxnSp>
            <p:nvCxnSpPr>
              <p:cNvPr id="61" name="Straight Connector 60"/>
              <p:cNvCxnSpPr/>
              <p:nvPr/>
            </p:nvCxnSpPr>
            <p:spPr>
              <a:xfrm>
                <a:off x="186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59" name="Picture 58"/>
            <p:cNvPicPr>
              <a:picLocks noChangeAspect="1"/>
            </p:cNvPicPr>
            <p:nvPr/>
          </p:nvPicPr>
          <p:blipFill>
            <a:blip r:embed="rId5"/>
            <a:stretch>
              <a:fillRect/>
            </a:stretch>
          </p:blipFill>
          <p:spPr>
            <a:xfrm>
              <a:off x="1610253" y="3329683"/>
              <a:ext cx="497000" cy="578143"/>
            </a:xfrm>
            <a:prstGeom prst="rect">
              <a:avLst/>
            </a:prstGeom>
          </p:spPr>
        </p:pic>
      </p:grpSp>
      <p:grpSp>
        <p:nvGrpSpPr>
          <p:cNvPr id="5" name="Group 4"/>
          <p:cNvGrpSpPr/>
          <p:nvPr/>
        </p:nvGrpSpPr>
        <p:grpSpPr>
          <a:xfrm>
            <a:off x="318945" y="918906"/>
            <a:ext cx="8052840" cy="1077218"/>
            <a:chOff x="318945" y="918906"/>
            <a:chExt cx="8052840" cy="1077218"/>
          </a:xfrm>
        </p:grpSpPr>
        <p:sp>
          <p:nvSpPr>
            <p:cNvPr id="3" name="TextBox 2"/>
            <p:cNvSpPr txBox="1"/>
            <p:nvPr/>
          </p:nvSpPr>
          <p:spPr>
            <a:xfrm>
              <a:off x="3757445" y="918906"/>
              <a:ext cx="4614340" cy="1077218"/>
            </a:xfrm>
            <a:prstGeom prst="rect">
              <a:avLst/>
            </a:prstGeom>
            <a:noFill/>
          </p:spPr>
          <p:txBody>
            <a:bodyPr wrap="none" rtlCol="0">
              <a:spAutoFit/>
            </a:bodyPr>
            <a:lstStyle/>
            <a:p>
              <a:r>
                <a:rPr lang="en-US" sz="1600" dirty="0" smtClean="0">
                  <a:solidFill>
                    <a:srgbClr val="595959"/>
                  </a:solidFill>
                  <a:latin typeface="Helvetica Neue Thin" charset="0"/>
                  <a:ea typeface="Helvetica Neue Thin" charset="0"/>
                  <a:cs typeface="Helvetica Neue Thin" charset="0"/>
                </a:rPr>
                <a:t>- Rich, personal, face-to-face conversations</a:t>
              </a:r>
            </a:p>
            <a:p>
              <a:r>
                <a:rPr lang="en-US" sz="1600" dirty="0" smtClean="0">
                  <a:solidFill>
                    <a:srgbClr val="595959"/>
                  </a:solidFill>
                  <a:latin typeface="Helvetica Neue Thin" charset="0"/>
                  <a:ea typeface="Helvetica Neue Thin" charset="0"/>
                  <a:cs typeface="Helvetica Neue Thin" charset="0"/>
                </a:rPr>
                <a:t>- Seller qualified the buyer and tailored offers</a:t>
              </a:r>
            </a:p>
            <a:p>
              <a:r>
                <a:rPr lang="en-US" sz="1600" dirty="0" smtClean="0">
                  <a:solidFill>
                    <a:srgbClr val="595959"/>
                  </a:solidFill>
                  <a:latin typeface="Helvetica Neue Thin" charset="0"/>
                  <a:ea typeface="Helvetica Neue Thin" charset="0"/>
                  <a:cs typeface="Helvetica Neue Thin" charset="0"/>
                </a:rPr>
                <a:t>- Buyer explored options and asked questions</a:t>
              </a:r>
            </a:p>
            <a:p>
              <a:r>
                <a:rPr lang="en-US" sz="1600" dirty="0" smtClean="0">
                  <a:solidFill>
                    <a:srgbClr val="595959"/>
                  </a:solidFill>
                  <a:latin typeface="Helvetica Neue Thin" charset="0"/>
                  <a:ea typeface="Helvetica Neue Thin" charset="0"/>
                  <a:cs typeface="Helvetica Neue Thin" charset="0"/>
                </a:rPr>
                <a:t>- Both buyer and seller adapted to these exchanges</a:t>
              </a:r>
            </a:p>
          </p:txBody>
        </p:sp>
        <p:sp>
          <p:nvSpPr>
            <p:cNvPr id="4" name="TextBox 3"/>
            <p:cNvSpPr txBox="1"/>
            <p:nvPr/>
          </p:nvSpPr>
          <p:spPr>
            <a:xfrm>
              <a:off x="318945" y="1209251"/>
              <a:ext cx="2300630" cy="461665"/>
            </a:xfrm>
            <a:prstGeom prst="rect">
              <a:avLst/>
            </a:prstGeom>
            <a:noFill/>
          </p:spPr>
          <p:txBody>
            <a:bodyPr wrap="none" rtlCol="0">
              <a:spAutoFit/>
            </a:bodyPr>
            <a:lstStyle/>
            <a:p>
              <a:r>
                <a:rPr lang="en-US" sz="2400" dirty="0" smtClean="0">
                  <a:solidFill>
                    <a:srgbClr val="84C340"/>
                  </a:solidFill>
                  <a:latin typeface="Helvetica Neue" charset="0"/>
                  <a:ea typeface="Helvetica Neue" charset="0"/>
                  <a:cs typeface="Helvetica Neue" charset="0"/>
                </a:rPr>
                <a:t>All in Real Time</a:t>
              </a:r>
              <a:endParaRPr lang="en-US" sz="2400" dirty="0">
                <a:solidFill>
                  <a:srgbClr val="84C340"/>
                </a:solidFill>
                <a:latin typeface="Helvetica Neue" charset="0"/>
                <a:ea typeface="Helvetica Neue" charset="0"/>
                <a:cs typeface="Helvetica Neue" charset="0"/>
              </a:endParaRPr>
            </a:p>
          </p:txBody>
        </p:sp>
        <p:cxnSp>
          <p:nvCxnSpPr>
            <p:cNvPr id="6" name="Straight Arrow Connector 5"/>
            <p:cNvCxnSpPr/>
            <p:nvPr/>
          </p:nvCxnSpPr>
          <p:spPr>
            <a:xfrm>
              <a:off x="2586602" y="1440084"/>
              <a:ext cx="94173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2298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2" presetClass="entr" presetSubtype="8" fill="hold" nodeType="withEffect">
                                  <p:stCondLst>
                                    <p:cond delay="0"/>
                                  </p:stCondLst>
                                  <p:childTnLst>
                                    <p:set>
                                      <p:cBhvr>
                                        <p:cTn id="24" dur="1" fill="hold">
                                          <p:stCondLst>
                                            <p:cond delay="0"/>
                                          </p:stCondLst>
                                        </p:cTn>
                                        <p:tgtEl>
                                          <p:spTgt spid="57"/>
                                        </p:tgtEl>
                                        <p:attrNameLst>
                                          <p:attrName>style.visibility</p:attrName>
                                        </p:attrNameLst>
                                      </p:cBhvr>
                                      <p:to>
                                        <p:strVal val="visible"/>
                                      </p:to>
                                    </p:set>
                                    <p:anim calcmode="lin" valueType="num">
                                      <p:cBhvr additive="base">
                                        <p:cTn id="25" dur="500" fill="hold"/>
                                        <p:tgtEl>
                                          <p:spTgt spid="57"/>
                                        </p:tgtEl>
                                        <p:attrNameLst>
                                          <p:attrName>ppt_x</p:attrName>
                                        </p:attrNameLst>
                                      </p:cBhvr>
                                      <p:tavLst>
                                        <p:tav tm="0">
                                          <p:val>
                                            <p:strVal val="0-#ppt_w/2"/>
                                          </p:val>
                                        </p:tav>
                                        <p:tav tm="100000">
                                          <p:val>
                                            <p:strVal val="#ppt_x"/>
                                          </p:val>
                                        </p:tav>
                                      </p:tavLst>
                                    </p:anim>
                                    <p:anim calcmode="lin" valueType="num">
                                      <p:cBhvr additive="base">
                                        <p:cTn id="26" dur="500" fill="hold"/>
                                        <p:tgtEl>
                                          <p:spTgt spid="57"/>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0-#ppt_w/2"/>
                                          </p:val>
                                        </p:tav>
                                        <p:tav tm="100000">
                                          <p:val>
                                            <p:strVal val="#ppt_x"/>
                                          </p:val>
                                        </p:tav>
                                      </p:tavLst>
                                    </p:anim>
                                    <p:anim calcmode="lin" valueType="num">
                                      <p:cBhvr additive="base">
                                        <p:cTn id="30" dur="500" fill="hold"/>
                                        <p:tgtEl>
                                          <p:spTgt spid="4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additive="base">
                                        <p:cTn id="33" dur="500" fill="hold"/>
                                        <p:tgtEl>
                                          <p:spTgt spid="50"/>
                                        </p:tgtEl>
                                        <p:attrNameLst>
                                          <p:attrName>ppt_x</p:attrName>
                                        </p:attrNameLst>
                                      </p:cBhvr>
                                      <p:tavLst>
                                        <p:tav tm="0">
                                          <p:val>
                                            <p:strVal val="0-#ppt_w/2"/>
                                          </p:val>
                                        </p:tav>
                                        <p:tav tm="100000">
                                          <p:val>
                                            <p:strVal val="#ppt_x"/>
                                          </p:val>
                                        </p:tav>
                                      </p:tavLst>
                                    </p:anim>
                                    <p:anim calcmode="lin" valueType="num">
                                      <p:cBhvr additive="base">
                                        <p:cTn id="34" dur="500" fill="hold"/>
                                        <p:tgtEl>
                                          <p:spTgt spid="50"/>
                                        </p:tgtEl>
                                        <p:attrNameLst>
                                          <p:attrName>ppt_y</p:attrName>
                                        </p:attrNameLst>
                                      </p:cBhvr>
                                      <p:tavLst>
                                        <p:tav tm="0">
                                          <p:val>
                                            <p:strVal val="#ppt_y"/>
                                          </p:val>
                                        </p:tav>
                                        <p:tav tm="100000">
                                          <p:val>
                                            <p:strVal val="#ppt_y"/>
                                          </p:val>
                                        </p:tav>
                                      </p:tavLst>
                                    </p:anim>
                                  </p:childTnLst>
                                </p:cTn>
                              </p:par>
                            </p:childTnLst>
                          </p:cTn>
                        </p:par>
                        <p:par>
                          <p:cTn id="35" fill="hold">
                            <p:stCondLst>
                              <p:cond delay="2000"/>
                            </p:stCondLst>
                            <p:childTnLst>
                              <p:par>
                                <p:cTn id="36" presetID="2" presetClass="entr" presetSubtype="8" fill="hold" nodeType="after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0-#ppt_w/2"/>
                                          </p:val>
                                        </p:tav>
                                        <p:tav tm="100000">
                                          <p:val>
                                            <p:strVal val="#ppt_x"/>
                                          </p:val>
                                        </p:tav>
                                      </p:tavLst>
                                    </p:anim>
                                    <p:anim calcmode="lin" valueType="num">
                                      <p:cBhvr additive="base">
                                        <p:cTn id="39"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901702" y="2187355"/>
            <a:ext cx="5109633" cy="1138736"/>
            <a:chOff x="901702" y="2784060"/>
            <a:chExt cx="5109633" cy="1138736"/>
          </a:xfrm>
        </p:grpSpPr>
        <p:sp>
          <p:nvSpPr>
            <p:cNvPr id="43" name="Rectangle 42"/>
            <p:cNvSpPr/>
            <p:nvPr/>
          </p:nvSpPr>
          <p:spPr>
            <a:xfrm>
              <a:off x="1003300" y="3399576"/>
              <a:ext cx="4428066" cy="523220"/>
            </a:xfrm>
            <a:prstGeom prst="rect">
              <a:avLst/>
            </a:prstGeom>
          </p:spPr>
          <p:txBody>
            <a:bodyPr wrap="square">
              <a:spAutoFit/>
            </a:bodyPr>
            <a:lstStyle/>
            <a:p>
              <a:pPr algn="ctr">
                <a:lnSpc>
                  <a:spcPct val="200000"/>
                </a:lnSpc>
              </a:pPr>
              <a:r>
                <a:rPr lang="en-US" sz="1400" dirty="0" smtClean="0">
                  <a:solidFill>
                    <a:schemeClr val="tx1">
                      <a:lumMod val="65000"/>
                      <a:lumOff val="35000"/>
                    </a:schemeClr>
                  </a:solidFill>
                  <a:latin typeface="Helvetica Neue Thin" charset="0"/>
                  <a:ea typeface="Helvetica Neue Thin" charset="0"/>
                  <a:cs typeface="Helvetica Neue Thin" charset="0"/>
                </a:rPr>
                <a:t>Journey on their own</a:t>
              </a:r>
              <a:endParaRPr lang="en-US" sz="1400" dirty="0">
                <a:solidFill>
                  <a:schemeClr val="tx1">
                    <a:lumMod val="65000"/>
                    <a:lumOff val="35000"/>
                  </a:schemeClr>
                </a:solidFill>
                <a:latin typeface="Helvetica Neue Thin" charset="0"/>
                <a:ea typeface="Helvetica Neue Thin" charset="0"/>
                <a:cs typeface="Helvetica Neue Thin" charset="0"/>
              </a:endParaRPr>
            </a:p>
          </p:txBody>
        </p:sp>
        <p:cxnSp>
          <p:nvCxnSpPr>
            <p:cNvPr id="51" name="Straight Arrow Connector 50"/>
            <p:cNvCxnSpPr/>
            <p:nvPr/>
          </p:nvCxnSpPr>
          <p:spPr>
            <a:xfrm>
              <a:off x="901702" y="3162313"/>
              <a:ext cx="5109633" cy="5350"/>
            </a:xfrm>
            <a:prstGeom prst="straightConnector1">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283923" y="2784060"/>
              <a:ext cx="4345189" cy="999120"/>
              <a:chOff x="1409700" y="3433255"/>
              <a:chExt cx="3433233" cy="836342"/>
            </a:xfrm>
          </p:grpSpPr>
          <p:sp>
            <p:nvSpPr>
              <p:cNvPr id="50" name="Rectangle 49"/>
              <p:cNvSpPr/>
              <p:nvPr/>
            </p:nvSpPr>
            <p:spPr>
              <a:xfrm>
                <a:off x="1412445" y="3556522"/>
                <a:ext cx="3430488" cy="322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409700" y="3433255"/>
                <a:ext cx="3433233" cy="836342"/>
              </a:xfrm>
              <a:prstGeom prst="rect">
                <a:avLst/>
              </a:prstGeom>
            </p:spPr>
            <p:txBody>
              <a:bodyPr wrap="square">
                <a:spAutoFit/>
              </a:bodyPr>
              <a:lstStyle/>
              <a:p>
                <a:pPr algn="ctr">
                  <a:lnSpc>
                    <a:spcPct val="200000"/>
                  </a:lnSpc>
                </a:pPr>
                <a:r>
                  <a:rPr lang="en-US" sz="1600" dirty="0" smtClean="0">
                    <a:solidFill>
                      <a:schemeClr val="bg1"/>
                    </a:solidFill>
                    <a:latin typeface="Helvetica Neue" charset="0"/>
                    <a:ea typeface="Helvetica Neue" charset="0"/>
                    <a:cs typeface="Helvetica Neue" charset="0"/>
                  </a:rPr>
                  <a:t>85% of your effort needs to be focused here</a:t>
                </a:r>
                <a:endParaRPr lang="en-US" sz="1600" dirty="0">
                  <a:solidFill>
                    <a:schemeClr val="bg1"/>
                  </a:solidFill>
                  <a:latin typeface="Helvetica Neue" charset="0"/>
                  <a:ea typeface="Helvetica Neue" charset="0"/>
                  <a:cs typeface="Helvetica Neue" charset="0"/>
                </a:endParaRPr>
              </a:p>
            </p:txBody>
          </p:sp>
        </p:grpSp>
      </p:grpSp>
      <p:cxnSp>
        <p:nvCxnSpPr>
          <p:cNvPr id="15" name="Straight Connector 14"/>
          <p:cNvCxnSpPr/>
          <p:nvPr/>
        </p:nvCxnSpPr>
        <p:spPr>
          <a:xfrm>
            <a:off x="855135" y="2909771"/>
            <a:ext cx="5156200" cy="0"/>
          </a:xfrm>
          <a:prstGeom prst="line">
            <a:avLst/>
          </a:prstGeom>
          <a:ln w="25400">
            <a:solidFill>
              <a:srgbClr val="84C340"/>
            </a:solidFill>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6189133" y="2911601"/>
            <a:ext cx="2192867" cy="0"/>
          </a:xfrm>
          <a:prstGeom prst="line">
            <a:avLst/>
          </a:prstGeom>
          <a:ln w="12700">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6307667" y="2809081"/>
            <a:ext cx="1718734" cy="461665"/>
          </a:xfrm>
          <a:prstGeom prst="rect">
            <a:avLst/>
          </a:prstGeom>
          <a:ln w="12700">
            <a:noFill/>
          </a:ln>
          <a:effectLst/>
        </p:spPr>
        <p:style>
          <a:lnRef idx="2">
            <a:schemeClr val="accent1"/>
          </a:lnRef>
          <a:fillRef idx="0">
            <a:schemeClr val="accent1"/>
          </a:fillRef>
          <a:effectRef idx="1">
            <a:schemeClr val="accent1"/>
          </a:effectRef>
          <a:fontRef idx="minor">
            <a:schemeClr val="tx1"/>
          </a:fontRef>
        </p:style>
        <p:txBody>
          <a:bodyPr wrap="square">
            <a:spAutoFit/>
          </a:bodyPr>
          <a:lstStyle/>
          <a:p>
            <a:pPr algn="ctr">
              <a:lnSpc>
                <a:spcPct val="200000"/>
              </a:lnSpc>
            </a:pPr>
            <a:r>
              <a:rPr lang="en-US" sz="1200" dirty="0" smtClean="0">
                <a:solidFill>
                  <a:schemeClr val="bg2">
                    <a:lumMod val="75000"/>
                  </a:schemeClr>
                </a:solidFill>
                <a:latin typeface="Helvetica Neue Thin" charset="0"/>
                <a:ea typeface="Helvetica Neue Thin" charset="0"/>
                <a:cs typeface="Helvetica Neue Thin" charset="0"/>
              </a:rPr>
              <a:t>Contact with person</a:t>
            </a:r>
            <a:endParaRPr lang="en-US" sz="1200" dirty="0">
              <a:solidFill>
                <a:schemeClr val="bg2">
                  <a:lumMod val="75000"/>
                </a:schemeClr>
              </a:solidFill>
              <a:latin typeface="Helvetica Neue Thin" charset="0"/>
              <a:ea typeface="Helvetica Neue Thin" charset="0"/>
              <a:cs typeface="Helvetica Neue Thin" charset="0"/>
            </a:endParaRPr>
          </a:p>
        </p:txBody>
      </p:sp>
      <p:sp>
        <p:nvSpPr>
          <p:cNvPr id="13" name="TextBox 12"/>
          <p:cNvSpPr txBox="1"/>
          <p:nvPr/>
        </p:nvSpPr>
        <p:spPr>
          <a:xfrm>
            <a:off x="568960" y="279829"/>
            <a:ext cx="8158479" cy="523220"/>
          </a:xfrm>
          <a:prstGeom prst="rect">
            <a:avLst/>
          </a:prstGeom>
          <a:noFill/>
        </p:spPr>
        <p:txBody>
          <a:bodyPr wrap="square" rtlCol="0">
            <a:spAutoFit/>
          </a:bodyPr>
          <a:lstStyle/>
          <a:p>
            <a:pPr algn="ctr"/>
            <a:r>
              <a:rPr lang="en-US" sz="2800" dirty="0">
                <a:solidFill>
                  <a:schemeClr val="tx1">
                    <a:lumMod val="65000"/>
                    <a:lumOff val="35000"/>
                  </a:schemeClr>
                </a:solidFill>
                <a:latin typeface="Helvetica Neue Thin" charset="0"/>
                <a:ea typeface="Helvetica Neue Thin" charset="0"/>
                <a:cs typeface="Helvetica Neue Thin" charset="0"/>
              </a:rPr>
              <a:t>What </a:t>
            </a:r>
            <a:r>
              <a:rPr lang="en-US" sz="2800" dirty="0" smtClean="0">
                <a:solidFill>
                  <a:schemeClr val="tx1">
                    <a:lumMod val="65000"/>
                    <a:lumOff val="35000"/>
                  </a:schemeClr>
                </a:solidFill>
                <a:latin typeface="Helvetica Neue Thin" charset="0"/>
                <a:ea typeface="Helvetica Neue Thin" charset="0"/>
                <a:cs typeface="Helvetica Neue Thin" charset="0"/>
              </a:rPr>
              <a:t>Have Buyer-Seller Interactions Been Like Lately?</a:t>
            </a:r>
            <a:endParaRPr lang="en-US" sz="2800" dirty="0">
              <a:solidFill>
                <a:schemeClr val="tx1">
                  <a:lumMod val="65000"/>
                  <a:lumOff val="35000"/>
                </a:schemeClr>
              </a:solidFill>
              <a:latin typeface="Helvetica Neue Thin" charset="0"/>
              <a:ea typeface="Helvetica Neue Thin" charset="0"/>
              <a:cs typeface="Helvetica Neue Thin" charset="0"/>
            </a:endParaRPr>
          </a:p>
        </p:txBody>
      </p:sp>
      <p:sp>
        <p:nvSpPr>
          <p:cNvPr id="14" name="TextBox 13"/>
          <p:cNvSpPr txBox="1"/>
          <p:nvPr/>
        </p:nvSpPr>
        <p:spPr>
          <a:xfrm>
            <a:off x="485987" y="918666"/>
            <a:ext cx="8483600" cy="1323439"/>
          </a:xfrm>
          <a:prstGeom prst="rect">
            <a:avLst/>
          </a:prstGeom>
          <a:noFill/>
        </p:spPr>
        <p:txBody>
          <a:bodyPr wrap="square" rtlCol="0">
            <a:spAutoFit/>
          </a:bodyPr>
          <a:lstStyle/>
          <a:p>
            <a:pPr marL="285750" indent="-285750">
              <a:buFontTx/>
              <a:buChar char="-"/>
            </a:pPr>
            <a:r>
              <a:rPr lang="en-US" sz="1600" b="1" dirty="0" smtClean="0">
                <a:solidFill>
                  <a:srgbClr val="595959"/>
                </a:solidFill>
                <a:latin typeface="Helvetica Neue Thin" charset="0"/>
                <a:ea typeface="Helvetica Neue Thin" charset="0"/>
                <a:cs typeface="Helvetica Neue Thin" charset="0"/>
              </a:rPr>
              <a:t>Buyers </a:t>
            </a:r>
            <a:r>
              <a:rPr lang="en-US" sz="1600" dirty="0" smtClean="0">
                <a:solidFill>
                  <a:srgbClr val="595959"/>
                </a:solidFill>
                <a:latin typeface="Helvetica Neue Thin" charset="0"/>
                <a:ea typeface="Helvetica Neue Thin" charset="0"/>
                <a:cs typeface="Helvetica Neue Thin" charset="0"/>
              </a:rPr>
              <a:t>wander in the dark, searching, sorting, and sifting, for static data points from a sea of information</a:t>
            </a:r>
            <a:endParaRPr lang="en-US" sz="1600" dirty="0">
              <a:solidFill>
                <a:srgbClr val="595959"/>
              </a:solidFill>
              <a:latin typeface="Helvetica Neue Thin" charset="0"/>
              <a:ea typeface="Helvetica Neue Thin" charset="0"/>
              <a:cs typeface="Helvetica Neue Thin" charset="0"/>
            </a:endParaRPr>
          </a:p>
          <a:p>
            <a:pPr marL="285750" indent="-285750">
              <a:buFontTx/>
              <a:buChar char="-"/>
            </a:pPr>
            <a:r>
              <a:rPr lang="en-US" sz="1600" b="1" dirty="0" smtClean="0">
                <a:solidFill>
                  <a:srgbClr val="595959"/>
                </a:solidFill>
                <a:latin typeface="Helvetica Neue Thin" charset="0"/>
                <a:ea typeface="Helvetica Neue Thin" charset="0"/>
                <a:cs typeface="Helvetica Neue Thin" charset="0"/>
              </a:rPr>
              <a:t>Sellers</a:t>
            </a:r>
            <a:r>
              <a:rPr lang="en-US" sz="1600" dirty="0" smtClean="0">
                <a:solidFill>
                  <a:srgbClr val="595959"/>
                </a:solidFill>
                <a:latin typeface="Helvetica Neue Thin" charset="0"/>
                <a:ea typeface="Helvetica Neue Thin" charset="0"/>
                <a:cs typeface="Helvetica Neue Thin" charset="0"/>
              </a:rPr>
              <a:t> too often scream </a:t>
            </a:r>
            <a:r>
              <a:rPr lang="en-US" sz="1600" i="1" u="sng" dirty="0" smtClean="0">
                <a:solidFill>
                  <a:srgbClr val="595959"/>
                </a:solidFill>
                <a:latin typeface="Helvetica Neue Thin" charset="0"/>
                <a:ea typeface="Helvetica Neue Thin" charset="0"/>
                <a:cs typeface="Helvetica Neue Thin" charset="0"/>
              </a:rPr>
              <a:t>at</a:t>
            </a:r>
            <a:r>
              <a:rPr lang="en-US" sz="1600" dirty="0" smtClean="0">
                <a:solidFill>
                  <a:srgbClr val="595959"/>
                </a:solidFill>
                <a:latin typeface="Helvetica Neue Thin" charset="0"/>
                <a:ea typeface="Helvetica Neue Thin" charset="0"/>
                <a:cs typeface="Helvetica Neue Thin" charset="0"/>
              </a:rPr>
              <a:t> buyers from glorified digital billboards with generic content</a:t>
            </a:r>
          </a:p>
          <a:p>
            <a:pPr marL="285750" indent="-285750">
              <a:buFontTx/>
              <a:buChar char="-"/>
            </a:pPr>
            <a:r>
              <a:rPr lang="en-US" sz="1600" dirty="0" smtClean="0">
                <a:solidFill>
                  <a:srgbClr val="595959"/>
                </a:solidFill>
                <a:latin typeface="Helvetica Neue Thin" charset="0"/>
                <a:ea typeface="Helvetica Neue Thin" charset="0"/>
                <a:cs typeface="Helvetica Neue Thin" charset="0"/>
              </a:rPr>
              <a:t>Truly Interactive, engaging, two-way communications between buyers and sellers are few and far between</a:t>
            </a:r>
          </a:p>
        </p:txBody>
      </p:sp>
      <p:cxnSp>
        <p:nvCxnSpPr>
          <p:cNvPr id="89" name="Straight Connector 88"/>
          <p:cNvCxnSpPr/>
          <p:nvPr/>
        </p:nvCxnSpPr>
        <p:spPr>
          <a:xfrm>
            <a:off x="0" y="3649298"/>
            <a:ext cx="6859969" cy="3"/>
          </a:xfrm>
          <a:prstGeom prst="line">
            <a:avLst/>
          </a:prstGeom>
          <a:ln w="12700">
            <a:solidFill>
              <a:srgbClr val="83C34A"/>
            </a:solidFill>
          </a:ln>
        </p:spPr>
        <p:style>
          <a:lnRef idx="1">
            <a:schemeClr val="accent1"/>
          </a:lnRef>
          <a:fillRef idx="0">
            <a:schemeClr val="accent1"/>
          </a:fillRef>
          <a:effectRef idx="0">
            <a:schemeClr val="accent1"/>
          </a:effectRef>
          <a:fontRef idx="minor">
            <a:schemeClr val="tx1"/>
          </a:fontRef>
        </p:style>
      </p:cxnSp>
      <p:grpSp>
        <p:nvGrpSpPr>
          <p:cNvPr id="90" name="Group 89"/>
          <p:cNvGrpSpPr/>
          <p:nvPr/>
        </p:nvGrpSpPr>
        <p:grpSpPr>
          <a:xfrm>
            <a:off x="3664612" y="3190027"/>
            <a:ext cx="1527084" cy="1406103"/>
            <a:chOff x="3664612" y="3159547"/>
            <a:chExt cx="1527084" cy="1406103"/>
          </a:xfrm>
        </p:grpSpPr>
        <p:grpSp>
          <p:nvGrpSpPr>
            <p:cNvPr id="91" name="Group 90"/>
            <p:cNvGrpSpPr/>
            <p:nvPr/>
          </p:nvGrpSpPr>
          <p:grpSpPr>
            <a:xfrm>
              <a:off x="3664612" y="3159547"/>
              <a:ext cx="1527084" cy="1406103"/>
              <a:chOff x="3845844" y="3159547"/>
              <a:chExt cx="1527084" cy="1406103"/>
            </a:xfrm>
          </p:grpSpPr>
          <p:grpSp>
            <p:nvGrpSpPr>
              <p:cNvPr id="93" name="Group 92"/>
              <p:cNvGrpSpPr/>
              <p:nvPr/>
            </p:nvGrpSpPr>
            <p:grpSpPr>
              <a:xfrm>
                <a:off x="3845844" y="3159547"/>
                <a:ext cx="1527084" cy="1358593"/>
                <a:chOff x="3137299" y="2654300"/>
                <a:chExt cx="886777" cy="788935"/>
              </a:xfrm>
            </p:grpSpPr>
            <p:sp>
              <p:nvSpPr>
                <p:cNvPr id="95" name="Oval 94"/>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96" name="Rectangle 95"/>
                <p:cNvSpPr/>
                <p:nvPr/>
              </p:nvSpPr>
              <p:spPr>
                <a:xfrm>
                  <a:off x="3137299" y="3246637"/>
                  <a:ext cx="886777"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Consideration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94" name="Straight Connector 93"/>
              <p:cNvCxnSpPr/>
              <p:nvPr/>
            </p:nvCxnSpPr>
            <p:spPr>
              <a:xfrm>
                <a:off x="440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92" name="Picture 9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3385" y="3328087"/>
              <a:ext cx="487716" cy="579738"/>
            </a:xfrm>
            <a:prstGeom prst="rect">
              <a:avLst/>
            </a:prstGeom>
          </p:spPr>
        </p:pic>
      </p:grpSp>
      <p:grpSp>
        <p:nvGrpSpPr>
          <p:cNvPr id="97" name="Group 96"/>
          <p:cNvGrpSpPr/>
          <p:nvPr/>
        </p:nvGrpSpPr>
        <p:grpSpPr>
          <a:xfrm>
            <a:off x="6829170" y="3190027"/>
            <a:ext cx="1021432" cy="1406103"/>
            <a:chOff x="6829170" y="3159547"/>
            <a:chExt cx="1021432" cy="1406103"/>
          </a:xfrm>
        </p:grpSpPr>
        <p:grpSp>
          <p:nvGrpSpPr>
            <p:cNvPr id="98" name="Group 97"/>
            <p:cNvGrpSpPr/>
            <p:nvPr/>
          </p:nvGrpSpPr>
          <p:grpSpPr>
            <a:xfrm>
              <a:off x="6829170" y="3159547"/>
              <a:ext cx="1021432" cy="1406103"/>
              <a:chOff x="6829170" y="3159547"/>
              <a:chExt cx="1021432" cy="1406103"/>
            </a:xfrm>
          </p:grpSpPr>
          <p:grpSp>
            <p:nvGrpSpPr>
              <p:cNvPr id="100" name="Group 99"/>
              <p:cNvGrpSpPr/>
              <p:nvPr/>
            </p:nvGrpSpPr>
            <p:grpSpPr>
              <a:xfrm>
                <a:off x="6829170" y="3159547"/>
                <a:ext cx="1021432" cy="1358593"/>
                <a:chOff x="3284115" y="2654300"/>
                <a:chExt cx="593145" cy="788935"/>
              </a:xfrm>
            </p:grpSpPr>
            <p:sp>
              <p:nvSpPr>
                <p:cNvPr id="102" name="Oval 101"/>
                <p:cNvSpPr/>
                <p:nvPr/>
              </p:nvSpPr>
              <p:spPr>
                <a:xfrm>
                  <a:off x="3302000" y="2654300"/>
                  <a:ext cx="533400" cy="533400"/>
                </a:xfrm>
                <a:prstGeom prst="ellipse">
                  <a:avLst/>
                </a:prstGeom>
                <a:solidFill>
                  <a:srgbClr val="83C34A"/>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03" name="Rectangle 102"/>
                <p:cNvSpPr/>
                <p:nvPr/>
              </p:nvSpPr>
              <p:spPr>
                <a:xfrm>
                  <a:off x="3284115" y="3246637"/>
                  <a:ext cx="593145"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Decision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101" name="Straight Connector 100"/>
              <p:cNvCxnSpPr/>
              <p:nvPr/>
            </p:nvCxnSpPr>
            <p:spPr>
              <a:xfrm>
                <a:off x="71519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99" name="Picture 98"/>
            <p:cNvPicPr>
              <a:picLocks noChangeAspect="1"/>
            </p:cNvPicPr>
            <p:nvPr/>
          </p:nvPicPr>
          <p:blipFill>
            <a:blip r:embed="rId4"/>
            <a:stretch>
              <a:fillRect/>
            </a:stretch>
          </p:blipFill>
          <p:spPr>
            <a:xfrm>
              <a:off x="7010401" y="3294167"/>
              <a:ext cx="560172" cy="598150"/>
            </a:xfrm>
            <a:prstGeom prst="rect">
              <a:avLst/>
            </a:prstGeom>
          </p:spPr>
        </p:pic>
      </p:grpSp>
      <p:grpSp>
        <p:nvGrpSpPr>
          <p:cNvPr id="104" name="Group 103"/>
          <p:cNvGrpSpPr/>
          <p:nvPr/>
        </p:nvGrpSpPr>
        <p:grpSpPr>
          <a:xfrm>
            <a:off x="1208043" y="3190027"/>
            <a:ext cx="1237324" cy="1406103"/>
            <a:chOff x="1208043" y="3159547"/>
            <a:chExt cx="1237324" cy="1406103"/>
          </a:xfrm>
        </p:grpSpPr>
        <p:grpSp>
          <p:nvGrpSpPr>
            <p:cNvPr id="105" name="Group 104"/>
            <p:cNvGrpSpPr/>
            <p:nvPr/>
          </p:nvGrpSpPr>
          <p:grpSpPr>
            <a:xfrm>
              <a:off x="1208043" y="3159547"/>
              <a:ext cx="1237324" cy="1406103"/>
              <a:chOff x="1438707" y="3159547"/>
              <a:chExt cx="1237324" cy="1406103"/>
            </a:xfrm>
          </p:grpSpPr>
          <p:grpSp>
            <p:nvGrpSpPr>
              <p:cNvPr id="107" name="Group 106"/>
              <p:cNvGrpSpPr/>
              <p:nvPr/>
            </p:nvGrpSpPr>
            <p:grpSpPr>
              <a:xfrm>
                <a:off x="1438707" y="3159547"/>
                <a:ext cx="1237324" cy="1358593"/>
                <a:chOff x="3207076" y="2654300"/>
                <a:chExt cx="718513" cy="788935"/>
              </a:xfrm>
            </p:grpSpPr>
            <p:sp>
              <p:nvSpPr>
                <p:cNvPr id="109" name="Oval 108"/>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0" name="Rectangle 109"/>
                <p:cNvSpPr/>
                <p:nvPr/>
              </p:nvSpPr>
              <p:spPr>
                <a:xfrm>
                  <a:off x="3207076" y="3246637"/>
                  <a:ext cx="718513" cy="196598"/>
                </a:xfrm>
                <a:prstGeom prst="rect">
                  <a:avLst/>
                </a:prstGeom>
              </p:spPr>
              <p:txBody>
                <a:bodyPr wrap="none">
                  <a:spAutoFit/>
                </a:bodyPr>
                <a:lstStyle/>
                <a:p>
                  <a:pPr algn="ctr" fontAlgn="base">
                    <a:buClr>
                      <a:srgbClr val="83C34A"/>
                    </a:buClr>
                  </a:pPr>
                  <a:r>
                    <a:rPr lang="en-US" sz="1600" spc="100" dirty="0">
                      <a:solidFill>
                        <a:schemeClr val="tx1">
                          <a:lumMod val="65000"/>
                          <a:lumOff val="35000"/>
                        </a:schemeClr>
                      </a:solidFill>
                      <a:latin typeface="Helvetica Neue Thin" charset="0"/>
                      <a:ea typeface="Helvetica Neue Thin" charset="0"/>
                      <a:cs typeface="Helvetica Neue Thin" charset="0"/>
                    </a:rPr>
                    <a:t>Awareness</a:t>
                  </a:r>
                </a:p>
              </p:txBody>
            </p:sp>
          </p:grpSp>
          <p:cxnSp>
            <p:nvCxnSpPr>
              <p:cNvPr id="108" name="Straight Connector 107"/>
              <p:cNvCxnSpPr/>
              <p:nvPr/>
            </p:nvCxnSpPr>
            <p:spPr>
              <a:xfrm>
                <a:off x="186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106" name="Picture 105"/>
            <p:cNvPicPr>
              <a:picLocks noChangeAspect="1"/>
            </p:cNvPicPr>
            <p:nvPr/>
          </p:nvPicPr>
          <p:blipFill>
            <a:blip r:embed="rId5"/>
            <a:stretch>
              <a:fillRect/>
            </a:stretch>
          </p:blipFill>
          <p:spPr>
            <a:xfrm>
              <a:off x="1610253" y="3329683"/>
              <a:ext cx="497000" cy="578143"/>
            </a:xfrm>
            <a:prstGeom prst="rect">
              <a:avLst/>
            </a:prstGeom>
          </p:spPr>
        </p:pic>
      </p:grpSp>
    </p:spTree>
    <p:extLst>
      <p:ext uri="{BB962C8B-B14F-4D97-AF65-F5344CB8AC3E}">
        <p14:creationId xmlns:p14="http://schemas.microsoft.com/office/powerpoint/2010/main" val="1230920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89"/>
                                        </p:tgtEl>
                                        <p:attrNameLst>
                                          <p:attrName>style.visibility</p:attrName>
                                        </p:attrNameLst>
                                      </p:cBhvr>
                                      <p:to>
                                        <p:strVal val="visible"/>
                                      </p:to>
                                    </p:set>
                                    <p:anim calcmode="lin" valueType="num">
                                      <p:cBhvr additive="base">
                                        <p:cTn id="17" dur="500" fill="hold"/>
                                        <p:tgtEl>
                                          <p:spTgt spid="89"/>
                                        </p:tgtEl>
                                        <p:attrNameLst>
                                          <p:attrName>ppt_x</p:attrName>
                                        </p:attrNameLst>
                                      </p:cBhvr>
                                      <p:tavLst>
                                        <p:tav tm="0">
                                          <p:val>
                                            <p:strVal val="0-#ppt_w/2"/>
                                          </p:val>
                                        </p:tav>
                                        <p:tav tm="100000">
                                          <p:val>
                                            <p:strVal val="#ppt_x"/>
                                          </p:val>
                                        </p:tav>
                                      </p:tavLst>
                                    </p:anim>
                                    <p:anim calcmode="lin" valueType="num">
                                      <p:cBhvr additive="base">
                                        <p:cTn id="18" dur="500" fill="hold"/>
                                        <p:tgtEl>
                                          <p:spTgt spid="8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0-#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par>
                                <p:cTn id="28" presetID="2" presetClass="entr" presetSubtype="8" fill="hold" nodeType="withEffect">
                                  <p:stCondLst>
                                    <p:cond delay="0"/>
                                  </p:stCondLst>
                                  <p:childTnLst>
                                    <p:set>
                                      <p:cBhvr>
                                        <p:cTn id="29" dur="1" fill="hold">
                                          <p:stCondLst>
                                            <p:cond delay="0"/>
                                          </p:stCondLst>
                                        </p:cTn>
                                        <p:tgtEl>
                                          <p:spTgt spid="104"/>
                                        </p:tgtEl>
                                        <p:attrNameLst>
                                          <p:attrName>style.visibility</p:attrName>
                                        </p:attrNameLst>
                                      </p:cBhvr>
                                      <p:to>
                                        <p:strVal val="visible"/>
                                      </p:to>
                                    </p:set>
                                    <p:anim calcmode="lin" valueType="num">
                                      <p:cBhvr additive="base">
                                        <p:cTn id="30" dur="500" fill="hold"/>
                                        <p:tgtEl>
                                          <p:spTgt spid="104"/>
                                        </p:tgtEl>
                                        <p:attrNameLst>
                                          <p:attrName>ppt_x</p:attrName>
                                        </p:attrNameLst>
                                      </p:cBhvr>
                                      <p:tavLst>
                                        <p:tav tm="0">
                                          <p:val>
                                            <p:strVal val="0-#ppt_w/2"/>
                                          </p:val>
                                        </p:tav>
                                        <p:tav tm="100000">
                                          <p:val>
                                            <p:strVal val="#ppt_x"/>
                                          </p:val>
                                        </p:tav>
                                      </p:tavLst>
                                    </p:anim>
                                    <p:anim calcmode="lin" valueType="num">
                                      <p:cBhvr additive="base">
                                        <p:cTn id="31" dur="500" fill="hold"/>
                                        <p:tgtEl>
                                          <p:spTgt spid="10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0"/>
                                  </p:stCondLst>
                                  <p:childTnLst>
                                    <p:set>
                                      <p:cBhvr>
                                        <p:cTn id="33" dur="1" fill="hold">
                                          <p:stCondLst>
                                            <p:cond delay="0"/>
                                          </p:stCondLst>
                                        </p:cTn>
                                        <p:tgtEl>
                                          <p:spTgt spid="90"/>
                                        </p:tgtEl>
                                        <p:attrNameLst>
                                          <p:attrName>style.visibility</p:attrName>
                                        </p:attrNameLst>
                                      </p:cBhvr>
                                      <p:to>
                                        <p:strVal val="visible"/>
                                      </p:to>
                                    </p:set>
                                    <p:anim calcmode="lin" valueType="num">
                                      <p:cBhvr additive="base">
                                        <p:cTn id="34" dur="500" fill="hold"/>
                                        <p:tgtEl>
                                          <p:spTgt spid="90"/>
                                        </p:tgtEl>
                                        <p:attrNameLst>
                                          <p:attrName>ppt_x</p:attrName>
                                        </p:attrNameLst>
                                      </p:cBhvr>
                                      <p:tavLst>
                                        <p:tav tm="0">
                                          <p:val>
                                            <p:strVal val="0-#ppt_w/2"/>
                                          </p:val>
                                        </p:tav>
                                        <p:tav tm="100000">
                                          <p:val>
                                            <p:strVal val="#ppt_x"/>
                                          </p:val>
                                        </p:tav>
                                      </p:tavLst>
                                    </p:anim>
                                    <p:anim calcmode="lin" valueType="num">
                                      <p:cBhvr additive="base">
                                        <p:cTn id="35" dur="500" fill="hold"/>
                                        <p:tgtEl>
                                          <p:spTgt spid="90"/>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0"/>
                                  </p:stCondLst>
                                  <p:childTnLst>
                                    <p:set>
                                      <p:cBhvr>
                                        <p:cTn id="37" dur="1" fill="hold">
                                          <p:stCondLst>
                                            <p:cond delay="0"/>
                                          </p:stCondLst>
                                        </p:cTn>
                                        <p:tgtEl>
                                          <p:spTgt spid="97"/>
                                        </p:tgtEl>
                                        <p:attrNameLst>
                                          <p:attrName>style.visibility</p:attrName>
                                        </p:attrNameLst>
                                      </p:cBhvr>
                                      <p:to>
                                        <p:strVal val="visible"/>
                                      </p:to>
                                    </p:set>
                                    <p:anim calcmode="lin" valueType="num">
                                      <p:cBhvr additive="base">
                                        <p:cTn id="38" dur="500" fill="hold"/>
                                        <p:tgtEl>
                                          <p:spTgt spid="97"/>
                                        </p:tgtEl>
                                        <p:attrNameLst>
                                          <p:attrName>ppt_x</p:attrName>
                                        </p:attrNameLst>
                                      </p:cBhvr>
                                      <p:tavLst>
                                        <p:tav tm="0">
                                          <p:val>
                                            <p:strVal val="0-#ppt_w/2"/>
                                          </p:val>
                                        </p:tav>
                                        <p:tav tm="100000">
                                          <p:val>
                                            <p:strVal val="#ppt_x"/>
                                          </p:val>
                                        </p:tav>
                                      </p:tavLst>
                                    </p:anim>
                                    <p:anim calcmode="lin" valueType="num">
                                      <p:cBhvr additive="base">
                                        <p:cTn id="39" dur="500" fill="hold"/>
                                        <p:tgtEl>
                                          <p:spTgt spid="9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6106" y="1656080"/>
            <a:ext cx="6859494" cy="1384995"/>
          </a:xfrm>
          <a:prstGeom prst="rect">
            <a:avLst/>
          </a:prstGeom>
          <a:noFill/>
        </p:spPr>
        <p:txBody>
          <a:bodyPr wrap="square" rtlCol="0">
            <a:spAutoFit/>
          </a:bodyPr>
          <a:lstStyle/>
          <a:p>
            <a:pPr algn="ctr"/>
            <a:r>
              <a:rPr lang="en-US" sz="3600" b="1" dirty="0" smtClean="0">
                <a:solidFill>
                  <a:srgbClr val="595959"/>
                </a:solidFill>
                <a:latin typeface="Helvetica Neue Thin" charset="0"/>
                <a:ea typeface="Helvetica Neue Thin" charset="0"/>
                <a:cs typeface="Helvetica Neue Thin" charset="0"/>
              </a:rPr>
              <a:t>But what if</a:t>
            </a:r>
            <a:r>
              <a:rPr lang="is-IS" sz="3600" b="1" dirty="0" smtClean="0">
                <a:solidFill>
                  <a:srgbClr val="595959"/>
                </a:solidFill>
                <a:latin typeface="Helvetica Neue Thin" charset="0"/>
                <a:ea typeface="Helvetica Neue Thin" charset="0"/>
                <a:cs typeface="Helvetica Neue Thin" charset="0"/>
              </a:rPr>
              <a:t>…</a:t>
            </a:r>
            <a:r>
              <a:rPr lang="en-US" sz="3600" b="1" dirty="0" smtClean="0">
                <a:solidFill>
                  <a:srgbClr val="595959"/>
                </a:solidFill>
                <a:latin typeface="Helvetica Neue Thin" charset="0"/>
                <a:ea typeface="Helvetica Neue Thin" charset="0"/>
                <a:cs typeface="Helvetica Neue Thin" charset="0"/>
              </a:rPr>
              <a:t> </a:t>
            </a:r>
          </a:p>
          <a:p>
            <a:pPr algn="ctr"/>
            <a:r>
              <a:rPr lang="en-US" sz="2400" dirty="0" smtClean="0">
                <a:solidFill>
                  <a:schemeClr val="tx2"/>
                </a:solidFill>
                <a:latin typeface="Helvetica Neue Thin" charset="0"/>
                <a:ea typeface="Helvetica Neue Thin" charset="0"/>
                <a:cs typeface="Helvetica Neue Thin" charset="0"/>
              </a:rPr>
              <a:t>you could bring the best of </a:t>
            </a:r>
            <a:r>
              <a:rPr lang="en-US" sz="2400" dirty="0" smtClean="0">
                <a:solidFill>
                  <a:srgbClr val="83C34A"/>
                </a:solidFill>
                <a:latin typeface="Helvetica Neue Thin" charset="0"/>
                <a:ea typeface="Helvetica Neue Thin" charset="0"/>
                <a:cs typeface="Helvetica Neue Thin" charset="0"/>
              </a:rPr>
              <a:t>previous era </a:t>
            </a:r>
            <a:r>
              <a:rPr lang="en-US" sz="2400" dirty="0" smtClean="0">
                <a:solidFill>
                  <a:schemeClr val="tx2"/>
                </a:solidFill>
                <a:latin typeface="Helvetica Neue Thin" charset="0"/>
                <a:ea typeface="Helvetica Neue Thin" charset="0"/>
                <a:cs typeface="Helvetica Neue Thin" charset="0"/>
              </a:rPr>
              <a:t>human conversations to your </a:t>
            </a:r>
            <a:r>
              <a:rPr lang="en-US" sz="2400" dirty="0" smtClean="0">
                <a:solidFill>
                  <a:srgbClr val="84C340"/>
                </a:solidFill>
                <a:latin typeface="Helvetica Neue Thin" charset="0"/>
                <a:ea typeface="Helvetica Neue Thin" charset="0"/>
                <a:cs typeface="Helvetica Neue Thin" charset="0"/>
              </a:rPr>
              <a:t>new era </a:t>
            </a:r>
            <a:r>
              <a:rPr lang="en-US" sz="2400" dirty="0" smtClean="0">
                <a:solidFill>
                  <a:schemeClr val="tx2"/>
                </a:solidFill>
                <a:latin typeface="Helvetica Neue Thin" charset="0"/>
                <a:ea typeface="Helvetica Neue Thin" charset="0"/>
                <a:cs typeface="Helvetica Neue Thin" charset="0"/>
              </a:rPr>
              <a:t>digital marketing?</a:t>
            </a:r>
            <a:endParaRPr lang="en-US" sz="2400" dirty="0">
              <a:solidFill>
                <a:schemeClr val="tx2"/>
              </a:solidFill>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559990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1440" y="508000"/>
            <a:ext cx="6461760" cy="707886"/>
          </a:xfrm>
          <a:prstGeom prst="rect">
            <a:avLst/>
          </a:prstGeom>
          <a:noFill/>
        </p:spPr>
        <p:txBody>
          <a:bodyPr wrap="square" rtlCol="0">
            <a:spAutoFit/>
          </a:bodyPr>
          <a:lstStyle/>
          <a:p>
            <a:pPr algn="ctr"/>
            <a:r>
              <a:rPr lang="en-US" sz="4000" dirty="0" smtClean="0">
                <a:solidFill>
                  <a:srgbClr val="595959"/>
                </a:solidFill>
                <a:latin typeface="Helvetica Neue Thin" charset="0"/>
                <a:ea typeface="Helvetica Neue Thin" charset="0"/>
                <a:cs typeface="Helvetica Neue Thin" charset="0"/>
              </a:rPr>
              <a:t>How Would We Do That?</a:t>
            </a:r>
            <a:endParaRPr lang="en-US" sz="2400" dirty="0">
              <a:solidFill>
                <a:srgbClr val="595959"/>
              </a:solidFill>
              <a:latin typeface="Helvetica Neue Thin" charset="0"/>
              <a:ea typeface="Helvetica Neue Thin" charset="0"/>
              <a:cs typeface="Helvetica Neue Thin" charset="0"/>
            </a:endParaRPr>
          </a:p>
        </p:txBody>
      </p:sp>
      <p:sp>
        <p:nvSpPr>
          <p:cNvPr id="4" name="TextBox 3"/>
          <p:cNvSpPr txBox="1"/>
          <p:nvPr/>
        </p:nvSpPr>
        <p:spPr>
          <a:xfrm>
            <a:off x="1090081" y="1804595"/>
            <a:ext cx="2337499" cy="523220"/>
          </a:xfrm>
          <a:prstGeom prst="rect">
            <a:avLst/>
          </a:prstGeom>
          <a:noFill/>
        </p:spPr>
        <p:txBody>
          <a:bodyPr wrap="none" rtlCol="0">
            <a:spAutoFit/>
          </a:bodyPr>
          <a:lstStyle/>
          <a:p>
            <a:pPr algn="ctr"/>
            <a:r>
              <a:rPr lang="en-US" sz="2800" b="1" dirty="0" smtClean="0">
                <a:solidFill>
                  <a:srgbClr val="84C340"/>
                </a:solidFill>
                <a:latin typeface="Helvetica Neue" charset="0"/>
                <a:ea typeface="Helvetica Neue" charset="0"/>
                <a:cs typeface="Helvetica Neue" charset="0"/>
              </a:rPr>
              <a:t>NOT WITH</a:t>
            </a:r>
            <a:r>
              <a:rPr lang="mr-IN" sz="2800" b="1" dirty="0" smtClean="0">
                <a:solidFill>
                  <a:srgbClr val="84C340"/>
                </a:solidFill>
                <a:latin typeface="Helvetica Neue" charset="0"/>
                <a:ea typeface="Helvetica Neue" charset="0"/>
                <a:cs typeface="Helvetica Neue" charset="0"/>
              </a:rPr>
              <a:t>…</a:t>
            </a:r>
            <a:endParaRPr lang="en-US" sz="2800" b="1" dirty="0" smtClean="0">
              <a:solidFill>
                <a:srgbClr val="84C340"/>
              </a:solidFill>
              <a:latin typeface="Helvetica Neue" charset="0"/>
              <a:ea typeface="Helvetica Neue" charset="0"/>
              <a:cs typeface="Helvetica Neue" charset="0"/>
            </a:endParaRPr>
          </a:p>
        </p:txBody>
      </p:sp>
      <p:sp>
        <p:nvSpPr>
          <p:cNvPr id="5" name="TextBox 4"/>
          <p:cNvSpPr txBox="1"/>
          <p:nvPr/>
        </p:nvSpPr>
        <p:spPr>
          <a:xfrm>
            <a:off x="5399432" y="1818042"/>
            <a:ext cx="2311851" cy="523220"/>
          </a:xfrm>
          <a:prstGeom prst="rect">
            <a:avLst/>
          </a:prstGeom>
          <a:noFill/>
        </p:spPr>
        <p:txBody>
          <a:bodyPr wrap="none" rtlCol="0">
            <a:spAutoFit/>
          </a:bodyPr>
          <a:lstStyle/>
          <a:p>
            <a:pPr algn="ctr"/>
            <a:r>
              <a:rPr lang="en-US" sz="2800" b="1" dirty="0" smtClean="0">
                <a:solidFill>
                  <a:srgbClr val="84C340"/>
                </a:solidFill>
                <a:latin typeface="Helvetica Neue" charset="0"/>
                <a:ea typeface="Helvetica Neue" charset="0"/>
                <a:cs typeface="Helvetica Neue" charset="0"/>
              </a:rPr>
              <a:t>BUT WITH</a:t>
            </a:r>
            <a:r>
              <a:rPr lang="mr-IN" sz="2800" b="1" dirty="0" smtClean="0">
                <a:solidFill>
                  <a:srgbClr val="84C340"/>
                </a:solidFill>
                <a:latin typeface="Helvetica Neue" charset="0"/>
                <a:ea typeface="Helvetica Neue" charset="0"/>
                <a:cs typeface="Helvetica Neue" charset="0"/>
              </a:rPr>
              <a:t>…</a:t>
            </a:r>
            <a:endParaRPr lang="en-US" sz="2800" b="1" dirty="0" smtClean="0">
              <a:solidFill>
                <a:srgbClr val="84C340"/>
              </a:solidFill>
              <a:latin typeface="Helvetica Neue" charset="0"/>
              <a:ea typeface="Helvetica Neue" charset="0"/>
              <a:cs typeface="Helvetica Neue" charset="0"/>
            </a:endParaRPr>
          </a:p>
        </p:txBody>
      </p:sp>
      <p:grpSp>
        <p:nvGrpSpPr>
          <p:cNvPr id="6" name="Group 5"/>
          <p:cNvGrpSpPr/>
          <p:nvPr/>
        </p:nvGrpSpPr>
        <p:grpSpPr>
          <a:xfrm>
            <a:off x="786796" y="2510373"/>
            <a:ext cx="3676006" cy="1401614"/>
            <a:chOff x="786796" y="2510373"/>
            <a:chExt cx="3676006" cy="1401614"/>
          </a:xfrm>
        </p:grpSpPr>
        <p:sp>
          <p:nvSpPr>
            <p:cNvPr id="10" name="TextBox 9"/>
            <p:cNvSpPr txBox="1"/>
            <p:nvPr/>
          </p:nvSpPr>
          <p:spPr>
            <a:xfrm>
              <a:off x="786796" y="2855516"/>
              <a:ext cx="2202847" cy="338554"/>
            </a:xfrm>
            <a:prstGeom prst="rect">
              <a:avLst/>
            </a:prstGeom>
            <a:noFill/>
          </p:spPr>
          <p:txBody>
            <a:bodyPr wrap="none" rtlCol="0">
              <a:spAutoFit/>
            </a:bodyPr>
            <a:lstStyle/>
            <a:p>
              <a:pPr marL="285750" indent="-285750">
                <a:buFont typeface="Arial" charset="0"/>
                <a:buChar char="•"/>
              </a:pPr>
              <a:r>
                <a:rPr lang="en-US" sz="1600" dirty="0" smtClean="0">
                  <a:solidFill>
                    <a:srgbClr val="595959"/>
                  </a:solidFill>
                  <a:latin typeface="Helvetica Neue Thin" charset="0"/>
                  <a:ea typeface="Helvetica Neue Thin" charset="0"/>
                  <a:cs typeface="Helvetica Neue Thin" charset="0"/>
                </a:rPr>
                <a:t>Generic email blasts</a:t>
              </a:r>
            </a:p>
          </p:txBody>
        </p:sp>
        <p:sp>
          <p:nvSpPr>
            <p:cNvPr id="11" name="TextBox 10"/>
            <p:cNvSpPr txBox="1"/>
            <p:nvPr/>
          </p:nvSpPr>
          <p:spPr>
            <a:xfrm>
              <a:off x="786796" y="3200956"/>
              <a:ext cx="2520562" cy="338554"/>
            </a:xfrm>
            <a:prstGeom prst="rect">
              <a:avLst/>
            </a:prstGeom>
            <a:noFill/>
          </p:spPr>
          <p:txBody>
            <a:bodyPr wrap="none" rtlCol="0">
              <a:spAutoFit/>
            </a:bodyPr>
            <a:lstStyle/>
            <a:p>
              <a:pPr marL="285750" indent="-285750">
                <a:buFont typeface="Arial" charset="0"/>
                <a:buChar char="•"/>
              </a:pPr>
              <a:r>
                <a:rPr lang="en-US" sz="1600" dirty="0" smtClean="0">
                  <a:solidFill>
                    <a:srgbClr val="595959"/>
                  </a:solidFill>
                  <a:latin typeface="Helvetica Neue Thin" charset="0"/>
                  <a:ea typeface="Helvetica Neue Thin" charset="0"/>
                  <a:cs typeface="Helvetica Neue Thin" charset="0"/>
                </a:rPr>
                <a:t>Treating all leads equally</a:t>
              </a:r>
            </a:p>
          </p:txBody>
        </p:sp>
        <p:sp>
          <p:nvSpPr>
            <p:cNvPr id="12" name="TextBox 11"/>
            <p:cNvSpPr txBox="1"/>
            <p:nvPr/>
          </p:nvSpPr>
          <p:spPr>
            <a:xfrm>
              <a:off x="786796" y="3573433"/>
              <a:ext cx="3676006" cy="338554"/>
            </a:xfrm>
            <a:prstGeom prst="rect">
              <a:avLst/>
            </a:prstGeom>
            <a:noFill/>
          </p:spPr>
          <p:txBody>
            <a:bodyPr wrap="none" rtlCol="0">
              <a:spAutoFit/>
            </a:bodyPr>
            <a:lstStyle/>
            <a:p>
              <a:pPr marL="285750" indent="-285750">
                <a:buFont typeface="Arial" charset="0"/>
                <a:buChar char="•"/>
              </a:pPr>
              <a:r>
                <a:rPr lang="en-US" sz="1600" dirty="0" smtClean="0">
                  <a:solidFill>
                    <a:srgbClr val="595959"/>
                  </a:solidFill>
                  <a:latin typeface="Helvetica Neue Thin" charset="0"/>
                  <a:ea typeface="Helvetica Neue Thin" charset="0"/>
                  <a:cs typeface="Helvetica Neue Thin" charset="0"/>
                </a:rPr>
                <a:t>Having the same conversation with all</a:t>
              </a:r>
              <a:endParaRPr lang="en-US" sz="1600" dirty="0">
                <a:solidFill>
                  <a:srgbClr val="595959"/>
                </a:solidFill>
                <a:latin typeface="Helvetica Neue Thin" charset="0"/>
                <a:ea typeface="Helvetica Neue Thin" charset="0"/>
                <a:cs typeface="Helvetica Neue Thin" charset="0"/>
              </a:endParaRPr>
            </a:p>
          </p:txBody>
        </p:sp>
        <p:sp>
          <p:nvSpPr>
            <p:cNvPr id="3" name="Rectangle 2"/>
            <p:cNvSpPr/>
            <p:nvPr/>
          </p:nvSpPr>
          <p:spPr>
            <a:xfrm>
              <a:off x="786796" y="2510373"/>
              <a:ext cx="3287364" cy="338554"/>
            </a:xfrm>
            <a:prstGeom prst="rect">
              <a:avLst/>
            </a:prstGeom>
          </p:spPr>
          <p:txBody>
            <a:bodyPr wrap="square">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S</a:t>
              </a:r>
              <a:r>
                <a:rPr lang="en-US" sz="1600" dirty="0" smtClean="0">
                  <a:solidFill>
                    <a:srgbClr val="595959"/>
                  </a:solidFill>
                  <a:latin typeface="Helvetica Neue Thin" charset="0"/>
                  <a:ea typeface="Helvetica Neue Thin" charset="0"/>
                  <a:cs typeface="Helvetica Neue Thin" charset="0"/>
                </a:rPr>
                <a:t>tatic</a:t>
              </a:r>
              <a:r>
                <a:rPr lang="en-US" sz="1600" dirty="0">
                  <a:solidFill>
                    <a:srgbClr val="595959"/>
                  </a:solidFill>
                  <a:latin typeface="Helvetica Neue Thin" charset="0"/>
                  <a:ea typeface="Helvetica Neue Thin" charset="0"/>
                  <a:cs typeface="Helvetica Neue Thin" charset="0"/>
                </a:rPr>
                <a:t>, one-way web sites</a:t>
              </a:r>
            </a:p>
          </p:txBody>
        </p:sp>
      </p:grpSp>
      <p:grpSp>
        <p:nvGrpSpPr>
          <p:cNvPr id="7" name="Group 6"/>
          <p:cNvGrpSpPr/>
          <p:nvPr/>
        </p:nvGrpSpPr>
        <p:grpSpPr>
          <a:xfrm>
            <a:off x="4663440" y="2510373"/>
            <a:ext cx="4114800" cy="1412115"/>
            <a:chOff x="4663440" y="2510373"/>
            <a:chExt cx="4114800" cy="1412115"/>
          </a:xfrm>
        </p:grpSpPr>
        <p:sp>
          <p:nvSpPr>
            <p:cNvPr id="13" name="Rectangle 12"/>
            <p:cNvSpPr/>
            <p:nvPr/>
          </p:nvSpPr>
          <p:spPr>
            <a:xfrm>
              <a:off x="4663440" y="2510373"/>
              <a:ext cx="4114800" cy="338554"/>
            </a:xfrm>
            <a:prstGeom prst="rect">
              <a:avLst/>
            </a:prstGeom>
          </p:spPr>
          <p:txBody>
            <a:bodyPr wrap="square">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A</a:t>
              </a:r>
              <a:r>
                <a:rPr lang="en-US" sz="1600" dirty="0" smtClean="0">
                  <a:solidFill>
                    <a:srgbClr val="595959"/>
                  </a:solidFill>
                  <a:latin typeface="Helvetica Neue Thin" charset="0"/>
                  <a:ea typeface="Helvetica Neue Thin" charset="0"/>
                  <a:cs typeface="Helvetica Neue Thin" charset="0"/>
                </a:rPr>
                <a:t>daptive </a:t>
              </a:r>
              <a:r>
                <a:rPr lang="en-US" sz="1600" dirty="0">
                  <a:solidFill>
                    <a:srgbClr val="595959"/>
                  </a:solidFill>
                  <a:latin typeface="Helvetica Neue Thin" charset="0"/>
                  <a:ea typeface="Helvetica Neue Thin" charset="0"/>
                  <a:cs typeface="Helvetica Neue Thin" charset="0"/>
                </a:rPr>
                <a:t>web sites based on </a:t>
              </a:r>
              <a:r>
                <a:rPr lang="en-US" sz="1600" dirty="0" smtClean="0">
                  <a:solidFill>
                    <a:srgbClr val="595959"/>
                  </a:solidFill>
                  <a:latin typeface="Helvetica Neue Thin" charset="0"/>
                  <a:ea typeface="Helvetica Neue Thin" charset="0"/>
                  <a:cs typeface="Helvetica Neue Thin" charset="0"/>
                </a:rPr>
                <a:t>needs</a:t>
              </a:r>
              <a:endParaRPr lang="en-US" sz="1600" dirty="0">
                <a:solidFill>
                  <a:srgbClr val="595959"/>
                </a:solidFill>
                <a:latin typeface="Helvetica Neue Thin" charset="0"/>
                <a:ea typeface="Helvetica Neue Thin" charset="0"/>
                <a:cs typeface="Helvetica Neue Thin" charset="0"/>
              </a:endParaRPr>
            </a:p>
          </p:txBody>
        </p:sp>
        <p:sp>
          <p:nvSpPr>
            <p:cNvPr id="14" name="Rectangle 13"/>
            <p:cNvSpPr/>
            <p:nvPr/>
          </p:nvSpPr>
          <p:spPr>
            <a:xfrm>
              <a:off x="4663440" y="2870904"/>
              <a:ext cx="3919435" cy="338554"/>
            </a:xfrm>
            <a:prstGeom prst="rect">
              <a:avLst/>
            </a:prstGeom>
          </p:spPr>
          <p:txBody>
            <a:bodyPr wrap="square">
              <a:spAutoFit/>
            </a:bodyPr>
            <a:lstStyle/>
            <a:p>
              <a:pPr marL="285750" indent="-285750">
                <a:buFont typeface="Arial" charset="0"/>
                <a:buChar char="•"/>
              </a:pPr>
              <a:r>
                <a:rPr lang="en-US" sz="1600" dirty="0" smtClean="0">
                  <a:solidFill>
                    <a:srgbClr val="595959"/>
                  </a:solidFill>
                  <a:latin typeface="Helvetica Neue Thin" charset="0"/>
                  <a:ea typeface="Helvetica Neue Thin" charset="0"/>
                  <a:cs typeface="Helvetica Neue Thin" charset="0"/>
                </a:rPr>
                <a:t>Hyper-personalized relevant emails</a:t>
              </a:r>
              <a:endParaRPr lang="en-US" sz="1600" dirty="0">
                <a:solidFill>
                  <a:srgbClr val="595959"/>
                </a:solidFill>
                <a:latin typeface="Helvetica Neue Thin" charset="0"/>
                <a:ea typeface="Helvetica Neue Thin" charset="0"/>
                <a:cs typeface="Helvetica Neue Thin" charset="0"/>
              </a:endParaRPr>
            </a:p>
          </p:txBody>
        </p:sp>
        <p:sp>
          <p:nvSpPr>
            <p:cNvPr id="15" name="Rectangle 14"/>
            <p:cNvSpPr/>
            <p:nvPr/>
          </p:nvSpPr>
          <p:spPr>
            <a:xfrm>
              <a:off x="4663440" y="3230543"/>
              <a:ext cx="3919435" cy="338554"/>
            </a:xfrm>
            <a:prstGeom prst="rect">
              <a:avLst/>
            </a:prstGeom>
          </p:spPr>
          <p:txBody>
            <a:bodyPr wrap="square">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Qualifying leads based on </a:t>
              </a:r>
              <a:r>
                <a:rPr lang="en-US" sz="1600" dirty="0" smtClean="0">
                  <a:solidFill>
                    <a:srgbClr val="595959"/>
                  </a:solidFill>
                  <a:latin typeface="Helvetica Neue Thin" charset="0"/>
                  <a:ea typeface="Helvetica Neue Thin" charset="0"/>
                  <a:cs typeface="Helvetica Neue Thin" charset="0"/>
                </a:rPr>
                <a:t>behavior</a:t>
              </a:r>
              <a:endParaRPr lang="en-US" sz="1600" dirty="0">
                <a:solidFill>
                  <a:srgbClr val="595959"/>
                </a:solidFill>
                <a:latin typeface="Helvetica Neue Thin" charset="0"/>
                <a:ea typeface="Helvetica Neue Thin" charset="0"/>
                <a:cs typeface="Helvetica Neue Thin" charset="0"/>
              </a:endParaRPr>
            </a:p>
          </p:txBody>
        </p:sp>
        <p:sp>
          <p:nvSpPr>
            <p:cNvPr id="16" name="Rectangle 15"/>
            <p:cNvSpPr/>
            <p:nvPr/>
          </p:nvSpPr>
          <p:spPr>
            <a:xfrm>
              <a:off x="4673600" y="3583934"/>
              <a:ext cx="3909275" cy="338554"/>
            </a:xfrm>
            <a:prstGeom prst="rect">
              <a:avLst/>
            </a:prstGeom>
          </p:spPr>
          <p:txBody>
            <a:bodyPr wrap="none">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Custom nurturing based on funnel stage</a:t>
              </a:r>
            </a:p>
          </p:txBody>
        </p:sp>
      </p:grpSp>
    </p:spTree>
    <p:extLst>
      <p:ext uri="{BB962C8B-B14F-4D97-AF65-F5344CB8AC3E}">
        <p14:creationId xmlns:p14="http://schemas.microsoft.com/office/powerpoint/2010/main" val="12560514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200903" y="2222031"/>
            <a:ext cx="8762340" cy="173"/>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5" idx="2"/>
          </p:cNvCxnSpPr>
          <p:nvPr/>
        </p:nvCxnSpPr>
        <p:spPr>
          <a:xfrm flipV="1">
            <a:off x="200902" y="2222335"/>
            <a:ext cx="5492182" cy="6266"/>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stCxn id="7" idx="3"/>
          </p:cNvCxnSpPr>
          <p:nvPr/>
        </p:nvCxnSpPr>
        <p:spPr>
          <a:xfrm flipV="1">
            <a:off x="7490684" y="2226209"/>
            <a:ext cx="1353518" cy="1"/>
          </a:xfrm>
          <a:prstGeom prst="line">
            <a:avLst/>
          </a:prstGeom>
          <a:ln>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200902" y="2342642"/>
            <a:ext cx="1899150" cy="646331"/>
          </a:xfrm>
          <a:prstGeom prst="rect">
            <a:avLst/>
          </a:prstGeom>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800" dirty="0" smtClean="0">
                <a:solidFill>
                  <a:schemeClr val="bg1"/>
                </a:solidFill>
                <a:latin typeface="Helvetica Neue Thin" charset="0"/>
                <a:ea typeface="Helvetica Neue Thin" charset="0"/>
                <a:cs typeface="Helvetica Neue Thin" charset="0"/>
              </a:rPr>
              <a:t>Mass </a:t>
            </a:r>
            <a:br>
              <a:rPr lang="en-US" sz="1800" dirty="0" smtClean="0">
                <a:solidFill>
                  <a:schemeClr val="bg1"/>
                </a:solidFill>
                <a:latin typeface="Helvetica Neue Thin" charset="0"/>
                <a:ea typeface="Helvetica Neue Thin" charset="0"/>
                <a:cs typeface="Helvetica Neue Thin" charset="0"/>
              </a:rPr>
            </a:br>
            <a:r>
              <a:rPr lang="en-US" sz="1800" dirty="0" smtClean="0">
                <a:solidFill>
                  <a:schemeClr val="bg1"/>
                </a:solidFill>
                <a:latin typeface="Helvetica Neue Thin" charset="0"/>
                <a:ea typeface="Helvetica Neue Thin" charset="0"/>
                <a:cs typeface="Helvetica Neue Thin" charset="0"/>
              </a:rPr>
              <a:t>Marketing</a:t>
            </a:r>
            <a:endParaRPr lang="en-US" sz="1800" dirty="0">
              <a:solidFill>
                <a:schemeClr val="bg1"/>
              </a:solidFill>
              <a:latin typeface="Helvetica Neue Thin" charset="0"/>
              <a:ea typeface="Helvetica Neue Thin" charset="0"/>
              <a:cs typeface="Helvetica Neue Thin" charset="0"/>
            </a:endParaRPr>
          </a:p>
        </p:txBody>
      </p:sp>
      <p:sp>
        <p:nvSpPr>
          <p:cNvPr id="25" name="Rectangle 24"/>
          <p:cNvSpPr/>
          <p:nvPr/>
        </p:nvSpPr>
        <p:spPr>
          <a:xfrm>
            <a:off x="2182165" y="2334348"/>
            <a:ext cx="1464847" cy="646331"/>
          </a:xfrm>
          <a:prstGeom prst="rect">
            <a:avLst/>
          </a:prstGeom>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800" dirty="0" smtClean="0">
                <a:solidFill>
                  <a:schemeClr val="bg1"/>
                </a:solidFill>
                <a:latin typeface="Helvetica Neue Thin" charset="0"/>
                <a:ea typeface="Helvetica Neue Thin" charset="0"/>
                <a:cs typeface="Helvetica Neue Thin" charset="0"/>
              </a:rPr>
              <a:t>Segment Marketing</a:t>
            </a:r>
            <a:endParaRPr lang="en-US" sz="1800" dirty="0">
              <a:solidFill>
                <a:schemeClr val="bg1"/>
              </a:solidFill>
              <a:latin typeface="Helvetica Neue Thin" charset="0"/>
              <a:ea typeface="Helvetica Neue Thin" charset="0"/>
              <a:cs typeface="Helvetica Neue Thin" charset="0"/>
            </a:endParaRPr>
          </a:p>
        </p:txBody>
      </p:sp>
      <p:sp>
        <p:nvSpPr>
          <p:cNvPr id="28" name="Rectangle 27"/>
          <p:cNvSpPr/>
          <p:nvPr/>
        </p:nvSpPr>
        <p:spPr>
          <a:xfrm>
            <a:off x="5362813" y="2334348"/>
            <a:ext cx="2120606" cy="646331"/>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pPr algn="ctr"/>
            <a:r>
              <a:rPr lang="en-US" sz="1800" dirty="0" smtClean="0">
                <a:solidFill>
                  <a:schemeClr val="bg1"/>
                </a:solidFill>
                <a:latin typeface="Helvetica Neue Thin" charset="0"/>
                <a:ea typeface="Helvetica Neue Thin" charset="0"/>
                <a:cs typeface="Helvetica Neue Thin" charset="0"/>
              </a:rPr>
              <a:t>Hyper-Personalized</a:t>
            </a:r>
            <a:r>
              <a:rPr lang="en-US" sz="1400" b="1" dirty="0" smtClean="0">
                <a:solidFill>
                  <a:schemeClr val="bg1"/>
                </a:solidFill>
                <a:latin typeface="Helvetica Neue Thin" charset="0"/>
                <a:ea typeface="Helvetica Neue Thin" charset="0"/>
                <a:cs typeface="Helvetica Neue Thin" charset="0"/>
              </a:rPr>
              <a:t> </a:t>
            </a:r>
            <a:r>
              <a:rPr lang="en-US" sz="1800" dirty="0" smtClean="0">
                <a:solidFill>
                  <a:schemeClr val="bg1"/>
                </a:solidFill>
                <a:latin typeface="Helvetica Neue Thin" charset="0"/>
                <a:ea typeface="Helvetica Neue Thin" charset="0"/>
                <a:cs typeface="Helvetica Neue Thin" charset="0"/>
              </a:rPr>
              <a:t>Conversations</a:t>
            </a:r>
            <a:endParaRPr lang="en-US" sz="1800" dirty="0">
              <a:solidFill>
                <a:schemeClr val="bg1"/>
              </a:solidFill>
              <a:latin typeface="Helvetica Neue Thin" charset="0"/>
              <a:ea typeface="Helvetica Neue Thin" charset="0"/>
              <a:cs typeface="Helvetica Neue Thin" charset="0"/>
            </a:endParaRPr>
          </a:p>
        </p:txBody>
      </p:sp>
      <p:sp>
        <p:nvSpPr>
          <p:cNvPr id="30" name="Rectangle 29"/>
          <p:cNvSpPr/>
          <p:nvPr/>
        </p:nvSpPr>
        <p:spPr>
          <a:xfrm>
            <a:off x="3729125" y="2342642"/>
            <a:ext cx="1551575" cy="646331"/>
          </a:xfrm>
          <a:prstGeom prst="rect">
            <a:avLst/>
          </a:prstGeom>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800" dirty="0" smtClean="0">
                <a:solidFill>
                  <a:schemeClr val="bg1"/>
                </a:solidFill>
                <a:latin typeface="Helvetica Neue Thin" charset="0"/>
                <a:ea typeface="Helvetica Neue Thin" charset="0"/>
                <a:cs typeface="Helvetica Neue Thin" charset="0"/>
              </a:rPr>
              <a:t>Relationship Marketing</a:t>
            </a:r>
            <a:endParaRPr lang="en-US" sz="1800" dirty="0">
              <a:solidFill>
                <a:schemeClr val="bg1"/>
              </a:solidFill>
              <a:latin typeface="Helvetica Neue Thin" charset="0"/>
              <a:ea typeface="Helvetica Neue Thin" charset="0"/>
              <a:cs typeface="Helvetica Neue Thin" charset="0"/>
            </a:endParaRPr>
          </a:p>
        </p:txBody>
      </p:sp>
      <p:sp>
        <p:nvSpPr>
          <p:cNvPr id="31" name="Rectangle 30"/>
          <p:cNvSpPr/>
          <p:nvPr/>
        </p:nvSpPr>
        <p:spPr>
          <a:xfrm>
            <a:off x="7565532" y="2320235"/>
            <a:ext cx="1397711" cy="646331"/>
          </a:xfrm>
          <a:prstGeom prst="rect">
            <a:avLst/>
          </a:prstGeom>
          <a:ln>
            <a:solidFill>
              <a:schemeClr val="tx1">
                <a:lumMod val="50000"/>
                <a:lumOff val="50000"/>
              </a:schemeClr>
            </a:solidFill>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en-US" sz="1800" dirty="0" smtClean="0">
                <a:solidFill>
                  <a:schemeClr val="bg1"/>
                </a:solidFill>
                <a:latin typeface="Helvetica Neue Thin" charset="0"/>
                <a:ea typeface="Helvetica Neue Thin" charset="0"/>
                <a:cs typeface="Helvetica Neue Thin" charset="0"/>
              </a:rPr>
              <a:t>AI/Predictive</a:t>
            </a:r>
          </a:p>
          <a:p>
            <a:pPr algn="ctr"/>
            <a:r>
              <a:rPr lang="en-US" sz="1800" dirty="0" smtClean="0">
                <a:solidFill>
                  <a:schemeClr val="bg1"/>
                </a:solidFill>
                <a:latin typeface="Helvetica Neue Thin" charset="0"/>
                <a:ea typeface="Helvetica Neue Thin" charset="0"/>
                <a:cs typeface="Helvetica Neue Thin" charset="0"/>
              </a:rPr>
              <a:t>Marketing</a:t>
            </a:r>
            <a:endParaRPr lang="en-US" sz="1800" dirty="0">
              <a:solidFill>
                <a:schemeClr val="bg1"/>
              </a:solidFill>
              <a:latin typeface="Helvetica Neue Thin" charset="0"/>
              <a:ea typeface="Helvetica Neue Thin" charset="0"/>
              <a:cs typeface="Helvetica Neue Thin" charset="0"/>
            </a:endParaRPr>
          </a:p>
        </p:txBody>
      </p:sp>
      <p:grpSp>
        <p:nvGrpSpPr>
          <p:cNvPr id="4" name="Group 3"/>
          <p:cNvGrpSpPr/>
          <p:nvPr/>
        </p:nvGrpSpPr>
        <p:grpSpPr>
          <a:xfrm>
            <a:off x="0" y="1682519"/>
            <a:ext cx="7046916" cy="522910"/>
            <a:chOff x="55633" y="916976"/>
            <a:chExt cx="7982581" cy="522910"/>
          </a:xfrm>
        </p:grpSpPr>
        <p:sp>
          <p:nvSpPr>
            <p:cNvPr id="20" name="Rectangle 19"/>
            <p:cNvSpPr/>
            <p:nvPr/>
          </p:nvSpPr>
          <p:spPr>
            <a:xfrm>
              <a:off x="55633" y="978221"/>
              <a:ext cx="841630"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1950</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22" name="Rectangle 21"/>
            <p:cNvSpPr/>
            <p:nvPr/>
          </p:nvSpPr>
          <p:spPr>
            <a:xfrm>
              <a:off x="1130419" y="964259"/>
              <a:ext cx="765119"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1960</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23" name="Rectangle 22"/>
            <p:cNvSpPr/>
            <p:nvPr/>
          </p:nvSpPr>
          <p:spPr>
            <a:xfrm>
              <a:off x="2128696" y="964259"/>
              <a:ext cx="765119"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1970</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24" name="Rectangle 23"/>
            <p:cNvSpPr/>
            <p:nvPr/>
          </p:nvSpPr>
          <p:spPr>
            <a:xfrm>
              <a:off x="3126972" y="965690"/>
              <a:ext cx="765119"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1980</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33" name="Rectangle 32"/>
            <p:cNvSpPr/>
            <p:nvPr/>
          </p:nvSpPr>
          <p:spPr>
            <a:xfrm>
              <a:off x="4125248" y="962358"/>
              <a:ext cx="765119"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1990</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35" name="Rectangle 34"/>
            <p:cNvSpPr/>
            <p:nvPr/>
          </p:nvSpPr>
          <p:spPr>
            <a:xfrm>
              <a:off x="5123523" y="938272"/>
              <a:ext cx="765119"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2000</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39" name="Rectangle 38"/>
            <p:cNvSpPr/>
            <p:nvPr/>
          </p:nvSpPr>
          <p:spPr>
            <a:xfrm>
              <a:off x="6121800" y="916976"/>
              <a:ext cx="841630"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2010</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42" name="Rectangle 41"/>
            <p:cNvSpPr/>
            <p:nvPr/>
          </p:nvSpPr>
          <p:spPr>
            <a:xfrm>
              <a:off x="7196584" y="928038"/>
              <a:ext cx="841630"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2020</a:t>
              </a:r>
              <a:endParaRPr lang="en-US" sz="1200" dirty="0">
                <a:solidFill>
                  <a:schemeClr val="tx1">
                    <a:lumMod val="65000"/>
                    <a:lumOff val="35000"/>
                  </a:schemeClr>
                </a:solidFill>
                <a:latin typeface="Helvetica Neue" charset="0"/>
                <a:ea typeface="Helvetica Neue" charset="0"/>
                <a:cs typeface="Helvetica Neue" charset="0"/>
              </a:endParaRPr>
            </a:p>
          </p:txBody>
        </p:sp>
      </p:grpSp>
      <p:sp>
        <p:nvSpPr>
          <p:cNvPr id="18" name="Rectangle 17"/>
          <p:cNvSpPr/>
          <p:nvPr/>
        </p:nvSpPr>
        <p:spPr>
          <a:xfrm>
            <a:off x="7125827" y="1682519"/>
            <a:ext cx="742980" cy="461665"/>
          </a:xfrm>
          <a:prstGeom prst="rect">
            <a:avLst/>
          </a:prstGeom>
        </p:spPr>
        <p:txBody>
          <a:bodyPr wrap="square">
            <a:spAutoFit/>
          </a:bodyPr>
          <a:lstStyle/>
          <a:p>
            <a:pPr algn="ctr">
              <a:lnSpc>
                <a:spcPct val="200000"/>
              </a:lnSpc>
            </a:pPr>
            <a:r>
              <a:rPr lang="en-US" sz="1200" dirty="0" smtClean="0">
                <a:solidFill>
                  <a:schemeClr val="tx1">
                    <a:lumMod val="65000"/>
                    <a:lumOff val="35000"/>
                  </a:schemeClr>
                </a:solidFill>
                <a:latin typeface="Helvetica Neue" charset="0"/>
                <a:ea typeface="Helvetica Neue" charset="0"/>
                <a:cs typeface="Helvetica Neue" charset="0"/>
              </a:rPr>
              <a:t>Beyond</a:t>
            </a:r>
            <a:endParaRPr lang="en-US" sz="1200" dirty="0">
              <a:solidFill>
                <a:schemeClr val="tx1">
                  <a:lumMod val="65000"/>
                  <a:lumOff val="35000"/>
                </a:schemeClr>
              </a:solidFill>
              <a:latin typeface="Helvetica Neue" charset="0"/>
              <a:ea typeface="Helvetica Neue" charset="0"/>
              <a:cs typeface="Helvetica Neue" charset="0"/>
            </a:endParaRPr>
          </a:p>
        </p:txBody>
      </p:sp>
      <p:sp>
        <p:nvSpPr>
          <p:cNvPr id="5" name="Oval 4"/>
          <p:cNvSpPr/>
          <p:nvPr/>
        </p:nvSpPr>
        <p:spPr>
          <a:xfrm>
            <a:off x="200902" y="2168866"/>
            <a:ext cx="119470" cy="119470"/>
          </a:xfrm>
          <a:prstGeom prst="ellipse">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1" name="Oval 20"/>
          <p:cNvSpPr/>
          <p:nvPr/>
        </p:nvSpPr>
        <p:spPr>
          <a:xfrm>
            <a:off x="1226791" y="2168866"/>
            <a:ext cx="119470" cy="119470"/>
          </a:xfrm>
          <a:prstGeom prst="ellipse">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7" name="Oval 26"/>
          <p:cNvSpPr/>
          <p:nvPr/>
        </p:nvSpPr>
        <p:spPr>
          <a:xfrm>
            <a:off x="2100052" y="2162296"/>
            <a:ext cx="119470" cy="119470"/>
          </a:xfrm>
          <a:prstGeom prst="ellipse">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29" name="Oval 28"/>
          <p:cNvSpPr/>
          <p:nvPr/>
        </p:nvSpPr>
        <p:spPr>
          <a:xfrm>
            <a:off x="3009706" y="2162296"/>
            <a:ext cx="119470" cy="119470"/>
          </a:xfrm>
          <a:prstGeom prst="ellipse">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2" name="Oval 31"/>
          <p:cNvSpPr/>
          <p:nvPr/>
        </p:nvSpPr>
        <p:spPr>
          <a:xfrm>
            <a:off x="3872021" y="2159715"/>
            <a:ext cx="119470" cy="119470"/>
          </a:xfrm>
          <a:prstGeom prst="ellipse">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6" name="Oval 35"/>
          <p:cNvSpPr/>
          <p:nvPr/>
        </p:nvSpPr>
        <p:spPr>
          <a:xfrm>
            <a:off x="4781675" y="2159715"/>
            <a:ext cx="119470" cy="119470"/>
          </a:xfrm>
          <a:prstGeom prst="ellipse">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37" name="Oval 36"/>
          <p:cNvSpPr/>
          <p:nvPr/>
        </p:nvSpPr>
        <p:spPr>
          <a:xfrm>
            <a:off x="5693084" y="2151967"/>
            <a:ext cx="119470" cy="119470"/>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8" name="Oval 37"/>
          <p:cNvSpPr/>
          <p:nvPr/>
        </p:nvSpPr>
        <p:spPr>
          <a:xfrm>
            <a:off x="6602738" y="2151967"/>
            <a:ext cx="119470" cy="11947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riangle 6"/>
          <p:cNvSpPr/>
          <p:nvPr/>
        </p:nvSpPr>
        <p:spPr>
          <a:xfrm rot="5400000">
            <a:off x="7483419" y="2162600"/>
            <a:ext cx="141747" cy="127218"/>
          </a:xfrm>
          <a:prstGeom prst="triangle">
            <a:avLst/>
          </a:prstGeom>
          <a:solidFill>
            <a:schemeClr val="tx1">
              <a:lumMod val="50000"/>
              <a:lumOff val="50000"/>
            </a:schemeClr>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40" name="TextBox 39"/>
          <p:cNvSpPr txBox="1"/>
          <p:nvPr/>
        </p:nvSpPr>
        <p:spPr>
          <a:xfrm>
            <a:off x="-2437" y="692477"/>
            <a:ext cx="9144000" cy="646331"/>
          </a:xfrm>
          <a:prstGeom prst="rect">
            <a:avLst/>
          </a:prstGeom>
          <a:noFill/>
        </p:spPr>
        <p:txBody>
          <a:bodyPr wrap="square" rtlCol="0">
            <a:spAutoFit/>
          </a:bodyPr>
          <a:lstStyle/>
          <a:p>
            <a:pPr algn="ctr"/>
            <a:r>
              <a:rPr lang="en-US" sz="3600" dirty="0" smtClean="0">
                <a:solidFill>
                  <a:schemeClr val="tx1">
                    <a:lumMod val="65000"/>
                    <a:lumOff val="35000"/>
                  </a:schemeClr>
                </a:solidFill>
                <a:latin typeface="Helvetica Neue Thin" charset="0"/>
                <a:ea typeface="Helvetica Neue Thin" charset="0"/>
                <a:cs typeface="Helvetica Neue Thin" charset="0"/>
              </a:rPr>
              <a:t>A Different Era Requires a New Approach</a:t>
            </a:r>
            <a:endParaRPr lang="en-US" sz="3600" dirty="0" smtClean="0">
              <a:solidFill>
                <a:schemeClr val="tx1">
                  <a:lumMod val="65000"/>
                  <a:lumOff val="35000"/>
                </a:schemeClr>
              </a:solidFill>
              <a:latin typeface="Helvetica Neue Thin" charset="0"/>
              <a:ea typeface="Helvetica Neue Thin" charset="0"/>
              <a:cs typeface="Helvetica Neue Thin" charset="0"/>
              <a:hlinkClick r:id="rId3"/>
            </a:endParaRPr>
          </a:p>
        </p:txBody>
      </p:sp>
      <p:grpSp>
        <p:nvGrpSpPr>
          <p:cNvPr id="2" name="Group 1"/>
          <p:cNvGrpSpPr/>
          <p:nvPr/>
        </p:nvGrpSpPr>
        <p:grpSpPr>
          <a:xfrm>
            <a:off x="5078183" y="2980679"/>
            <a:ext cx="2826297" cy="1469768"/>
            <a:chOff x="5078183" y="2980679"/>
            <a:chExt cx="2826297" cy="1469768"/>
          </a:xfrm>
        </p:grpSpPr>
        <p:sp>
          <p:nvSpPr>
            <p:cNvPr id="44" name="TextBox 43"/>
            <p:cNvSpPr txBox="1"/>
            <p:nvPr/>
          </p:nvSpPr>
          <p:spPr>
            <a:xfrm>
              <a:off x="5078183" y="3527117"/>
              <a:ext cx="2826297" cy="923330"/>
            </a:xfrm>
            <a:prstGeom prst="rect">
              <a:avLst/>
            </a:prstGeom>
            <a:noFill/>
          </p:spPr>
          <p:txBody>
            <a:bodyPr wrap="square" rtlCol="0">
              <a:spAutoFit/>
            </a:bodyPr>
            <a:lstStyle/>
            <a:p>
              <a:pPr algn="ctr"/>
              <a:r>
                <a:rPr lang="en-US" sz="1800" dirty="0" smtClean="0">
                  <a:solidFill>
                    <a:schemeClr val="tx1">
                      <a:lumMod val="65000"/>
                      <a:lumOff val="35000"/>
                    </a:schemeClr>
                  </a:solidFill>
                  <a:latin typeface="Helvetica Neue Thin" charset="0"/>
                  <a:ea typeface="Helvetica Neue Thin" charset="0"/>
                  <a:cs typeface="Helvetica Neue Thin" charset="0"/>
                </a:rPr>
                <a:t>More meaningful, engaging and fulfilling, both for the buyer and seller.</a:t>
              </a:r>
              <a:endParaRPr lang="en-US" sz="1800" dirty="0" smtClean="0">
                <a:solidFill>
                  <a:schemeClr val="tx1">
                    <a:lumMod val="65000"/>
                    <a:lumOff val="35000"/>
                  </a:schemeClr>
                </a:solidFill>
                <a:latin typeface="Helvetica Neue Thin" charset="0"/>
                <a:ea typeface="Helvetica Neue Thin" charset="0"/>
                <a:cs typeface="Helvetica Neue Thin" charset="0"/>
                <a:hlinkClick r:id="rId3"/>
              </a:endParaRPr>
            </a:p>
          </p:txBody>
        </p:sp>
        <p:cxnSp>
          <p:nvCxnSpPr>
            <p:cNvPr id="6" name="Straight Arrow Connector 5"/>
            <p:cNvCxnSpPr>
              <a:stCxn id="28" idx="2"/>
            </p:cNvCxnSpPr>
            <p:nvPr/>
          </p:nvCxnSpPr>
          <p:spPr>
            <a:xfrm>
              <a:off x="6423116" y="2980679"/>
              <a:ext cx="0" cy="4956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70168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outVertical)">
                                      <p:cBhvr>
                                        <p:cTn id="7" dur="500"/>
                                        <p:tgtEl>
                                          <p:spTgt spid="34"/>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outVertical)">
                                      <p:cBhvr>
                                        <p:cTn id="11" dur="500"/>
                                        <p:tgtEl>
                                          <p:spTgt spid="25"/>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barn(outVertical)">
                                      <p:cBhvr>
                                        <p:cTn id="15" dur="500"/>
                                        <p:tgtEl>
                                          <p:spTgt spid="30"/>
                                        </p:tgtEl>
                                      </p:cBhvr>
                                    </p:animEffect>
                                  </p:childTnLst>
                                </p:cTn>
                              </p:par>
                            </p:childTnLst>
                          </p:cTn>
                        </p:par>
                        <p:par>
                          <p:cTn id="16" fill="hold">
                            <p:stCondLst>
                              <p:cond delay="1500"/>
                            </p:stCondLst>
                            <p:childTnLst>
                              <p:par>
                                <p:cTn id="17" presetID="16" presetClass="entr" presetSubtype="37"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barn(outVertical)">
                                      <p:cBhvr>
                                        <p:cTn id="19" dur="500"/>
                                        <p:tgtEl>
                                          <p:spTgt spid="28"/>
                                        </p:tgtEl>
                                      </p:cBhvr>
                                    </p:animEffect>
                                  </p:childTnLst>
                                </p:cTn>
                              </p:par>
                              <p:par>
                                <p:cTn id="20" presetID="10" presetClass="entr" presetSubtype="0" fill="hold"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par>
                          <p:cTn id="23" fill="hold">
                            <p:stCondLst>
                              <p:cond delay="2000"/>
                            </p:stCondLst>
                            <p:childTnLst>
                              <p:par>
                                <p:cTn id="24" presetID="16" presetClass="entr" presetSubtype="37" fill="hold" grpId="0" nodeType="after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outVertic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5" grpId="0" animBg="1"/>
      <p:bldP spid="28" grpId="0" animBg="1"/>
      <p:bldP spid="30" grpId="0" animBg="1"/>
      <p:bldP spid="3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3243" y="1206728"/>
            <a:ext cx="7152640" cy="1323439"/>
          </a:xfrm>
          <a:prstGeom prst="rect">
            <a:avLst/>
          </a:prstGeom>
          <a:noFill/>
        </p:spPr>
        <p:txBody>
          <a:bodyPr wrap="square" rtlCol="0">
            <a:spAutoFit/>
          </a:bodyPr>
          <a:lstStyle/>
          <a:p>
            <a:pPr algn="ctr"/>
            <a:r>
              <a:rPr lang="en-US" sz="2000" dirty="0" smtClean="0">
                <a:solidFill>
                  <a:schemeClr val="tx1">
                    <a:lumMod val="65000"/>
                    <a:lumOff val="35000"/>
                  </a:schemeClr>
                </a:solidFill>
                <a:latin typeface="Helvetica Neue Thin" charset="0"/>
                <a:ea typeface="Helvetica Neue Thin" charset="0"/>
                <a:cs typeface="Helvetica Neue Thin" charset="0"/>
              </a:rPr>
              <a:t>By engaging a buyer as a unique individual in </a:t>
            </a:r>
          </a:p>
          <a:p>
            <a:pPr algn="ctr"/>
            <a:r>
              <a:rPr lang="en-US" sz="2000" dirty="0" smtClean="0">
                <a:solidFill>
                  <a:srgbClr val="84C340"/>
                </a:solidFill>
                <a:latin typeface="Helvetica Neue Thin" charset="0"/>
                <a:ea typeface="Helvetica Neue Thin" charset="0"/>
                <a:cs typeface="Helvetica Neue Thin" charset="0"/>
              </a:rPr>
              <a:t>ongoing, two-way, hyper-personalized conversations leveraging the following features</a:t>
            </a:r>
            <a:r>
              <a:rPr lang="is-IS" sz="2000" dirty="0" smtClean="0">
                <a:solidFill>
                  <a:srgbClr val="84C340"/>
                </a:solidFill>
                <a:latin typeface="Helvetica Neue Thin" charset="0"/>
                <a:ea typeface="Helvetica Neue Thin" charset="0"/>
                <a:cs typeface="Helvetica Neue Thin" charset="0"/>
              </a:rPr>
              <a:t>…</a:t>
            </a:r>
            <a:endParaRPr lang="en-US" sz="2000" dirty="0">
              <a:solidFill>
                <a:schemeClr val="tx1">
                  <a:lumMod val="65000"/>
                  <a:lumOff val="35000"/>
                </a:schemeClr>
              </a:solidFill>
              <a:latin typeface="Helvetica Neue Thin" charset="0"/>
              <a:ea typeface="Helvetica Neue Thin" charset="0"/>
              <a:cs typeface="Helvetica Neue Thin" charset="0"/>
            </a:endParaRPr>
          </a:p>
          <a:p>
            <a:pPr algn="ctr"/>
            <a:endParaRPr lang="en-US" sz="2000" dirty="0">
              <a:solidFill>
                <a:schemeClr val="tx1">
                  <a:lumMod val="65000"/>
                  <a:lumOff val="35000"/>
                </a:schemeClr>
              </a:solidFill>
              <a:latin typeface="Helvetica Neue Thin" charset="0"/>
              <a:ea typeface="Helvetica Neue Thin" charset="0"/>
              <a:cs typeface="Helvetica Neue Thin" charset="0"/>
            </a:endParaRPr>
          </a:p>
        </p:txBody>
      </p:sp>
      <p:sp>
        <p:nvSpPr>
          <p:cNvPr id="3" name="TextBox 2"/>
          <p:cNvSpPr txBox="1"/>
          <p:nvPr/>
        </p:nvSpPr>
        <p:spPr>
          <a:xfrm>
            <a:off x="-2437" y="560397"/>
            <a:ext cx="9144000" cy="646331"/>
          </a:xfrm>
          <a:prstGeom prst="rect">
            <a:avLst/>
          </a:prstGeom>
          <a:noFill/>
        </p:spPr>
        <p:txBody>
          <a:bodyPr wrap="square" rtlCol="0">
            <a:spAutoFit/>
          </a:bodyPr>
          <a:lstStyle/>
          <a:p>
            <a:pPr algn="ctr"/>
            <a:r>
              <a:rPr lang="en-US" sz="3600" dirty="0" smtClean="0">
                <a:solidFill>
                  <a:schemeClr val="tx1">
                    <a:lumMod val="65000"/>
                    <a:lumOff val="35000"/>
                  </a:schemeClr>
                </a:solidFill>
                <a:latin typeface="Helvetica Neue Thin" charset="0"/>
                <a:ea typeface="Helvetica Neue Thin" charset="0"/>
                <a:cs typeface="Helvetica Neue Thin" charset="0"/>
              </a:rPr>
              <a:t>Marketing Automation Enables All of This</a:t>
            </a:r>
            <a:endParaRPr lang="en-US" sz="3600" dirty="0" smtClean="0">
              <a:solidFill>
                <a:schemeClr val="tx1">
                  <a:lumMod val="65000"/>
                  <a:lumOff val="35000"/>
                </a:schemeClr>
              </a:solidFill>
              <a:latin typeface="Helvetica Neue Thin" charset="0"/>
              <a:ea typeface="Helvetica Neue Thin" charset="0"/>
              <a:cs typeface="Helvetica Neue Thin" charset="0"/>
              <a:hlinkClick r:id="rId3"/>
            </a:endParaRPr>
          </a:p>
        </p:txBody>
      </p:sp>
      <p:grpSp>
        <p:nvGrpSpPr>
          <p:cNvPr id="4" name="Group 3"/>
          <p:cNvGrpSpPr/>
          <p:nvPr/>
        </p:nvGrpSpPr>
        <p:grpSpPr>
          <a:xfrm>
            <a:off x="786796" y="2416244"/>
            <a:ext cx="3287364" cy="2118788"/>
            <a:chOff x="786796" y="2416244"/>
            <a:chExt cx="3287364" cy="2118788"/>
          </a:xfrm>
        </p:grpSpPr>
        <p:sp>
          <p:nvSpPr>
            <p:cNvPr id="6" name="TextBox 5"/>
            <p:cNvSpPr txBox="1"/>
            <p:nvPr/>
          </p:nvSpPr>
          <p:spPr>
            <a:xfrm>
              <a:off x="786796" y="2761387"/>
              <a:ext cx="1655903"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Web Visitor ID</a:t>
              </a:r>
            </a:p>
          </p:txBody>
        </p:sp>
        <p:sp>
          <p:nvSpPr>
            <p:cNvPr id="7" name="TextBox 6"/>
            <p:cNvSpPr txBox="1"/>
            <p:nvPr/>
          </p:nvSpPr>
          <p:spPr>
            <a:xfrm>
              <a:off x="786796" y="3120274"/>
              <a:ext cx="2207656"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Dynamic list building</a:t>
              </a:r>
            </a:p>
          </p:txBody>
        </p:sp>
        <p:sp>
          <p:nvSpPr>
            <p:cNvPr id="8" name="TextBox 7"/>
            <p:cNvSpPr txBox="1"/>
            <p:nvPr/>
          </p:nvSpPr>
          <p:spPr>
            <a:xfrm>
              <a:off x="786796" y="3479304"/>
              <a:ext cx="1839734"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Next gen emails</a:t>
              </a:r>
            </a:p>
          </p:txBody>
        </p:sp>
        <p:sp>
          <p:nvSpPr>
            <p:cNvPr id="9" name="Rectangle 8"/>
            <p:cNvSpPr/>
            <p:nvPr/>
          </p:nvSpPr>
          <p:spPr>
            <a:xfrm>
              <a:off x="786796" y="2416244"/>
              <a:ext cx="3287364" cy="338554"/>
            </a:xfrm>
            <a:prstGeom prst="rect">
              <a:avLst/>
            </a:prstGeom>
          </p:spPr>
          <p:txBody>
            <a:bodyPr wrap="square">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Adaptive web sites</a:t>
              </a:r>
            </a:p>
          </p:txBody>
        </p:sp>
        <p:sp>
          <p:nvSpPr>
            <p:cNvPr id="14" name="TextBox 13"/>
            <p:cNvSpPr txBox="1"/>
            <p:nvPr/>
          </p:nvSpPr>
          <p:spPr>
            <a:xfrm>
              <a:off x="791279" y="3837448"/>
              <a:ext cx="2068067"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Campaign tracking</a:t>
              </a:r>
            </a:p>
          </p:txBody>
        </p:sp>
        <p:sp>
          <p:nvSpPr>
            <p:cNvPr id="15" name="TextBox 14"/>
            <p:cNvSpPr txBox="1"/>
            <p:nvPr/>
          </p:nvSpPr>
          <p:spPr>
            <a:xfrm>
              <a:off x="791279" y="4196478"/>
              <a:ext cx="2470548"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Dynamic landing pages</a:t>
              </a:r>
            </a:p>
          </p:txBody>
        </p:sp>
      </p:grpSp>
      <p:grpSp>
        <p:nvGrpSpPr>
          <p:cNvPr id="5" name="Group 4"/>
          <p:cNvGrpSpPr/>
          <p:nvPr/>
        </p:nvGrpSpPr>
        <p:grpSpPr>
          <a:xfrm>
            <a:off x="4475764" y="2420727"/>
            <a:ext cx="3287364" cy="2118788"/>
            <a:chOff x="4475764" y="2420727"/>
            <a:chExt cx="3287364" cy="2118788"/>
          </a:xfrm>
        </p:grpSpPr>
        <p:sp>
          <p:nvSpPr>
            <p:cNvPr id="18" name="TextBox 17"/>
            <p:cNvSpPr txBox="1"/>
            <p:nvPr/>
          </p:nvSpPr>
          <p:spPr>
            <a:xfrm>
              <a:off x="4475764" y="2765870"/>
              <a:ext cx="2862963"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Dynamic nurture campaigns</a:t>
              </a:r>
            </a:p>
          </p:txBody>
        </p:sp>
        <p:sp>
          <p:nvSpPr>
            <p:cNvPr id="19" name="TextBox 18"/>
            <p:cNvSpPr txBox="1"/>
            <p:nvPr/>
          </p:nvSpPr>
          <p:spPr>
            <a:xfrm>
              <a:off x="4475764" y="3124757"/>
              <a:ext cx="1577163"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Lead scoring</a:t>
              </a:r>
            </a:p>
          </p:txBody>
        </p:sp>
        <p:sp>
          <p:nvSpPr>
            <p:cNvPr id="20" name="TextBox 19"/>
            <p:cNvSpPr txBox="1"/>
            <p:nvPr/>
          </p:nvSpPr>
          <p:spPr>
            <a:xfrm>
              <a:off x="4475764" y="3483787"/>
              <a:ext cx="2745175"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Shopping cart optimization</a:t>
              </a:r>
            </a:p>
          </p:txBody>
        </p:sp>
        <p:sp>
          <p:nvSpPr>
            <p:cNvPr id="21" name="Rectangle 20"/>
            <p:cNvSpPr/>
            <p:nvPr/>
          </p:nvSpPr>
          <p:spPr>
            <a:xfrm>
              <a:off x="4475764" y="2420727"/>
              <a:ext cx="3287364" cy="338554"/>
            </a:xfrm>
            <a:prstGeom prst="rect">
              <a:avLst/>
            </a:prstGeom>
          </p:spPr>
          <p:txBody>
            <a:bodyPr wrap="square">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Behavioral based lead tracking</a:t>
              </a:r>
            </a:p>
          </p:txBody>
        </p:sp>
        <p:sp>
          <p:nvSpPr>
            <p:cNvPr id="22" name="TextBox 21"/>
            <p:cNvSpPr txBox="1"/>
            <p:nvPr/>
          </p:nvSpPr>
          <p:spPr>
            <a:xfrm>
              <a:off x="4480247" y="3841931"/>
              <a:ext cx="1839991"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CRM integration</a:t>
              </a:r>
            </a:p>
          </p:txBody>
        </p:sp>
        <p:sp>
          <p:nvSpPr>
            <p:cNvPr id="23" name="TextBox 22"/>
            <p:cNvSpPr txBox="1"/>
            <p:nvPr/>
          </p:nvSpPr>
          <p:spPr>
            <a:xfrm>
              <a:off x="4480247" y="4200961"/>
              <a:ext cx="1918539" cy="338554"/>
            </a:xfrm>
            <a:prstGeom prst="rect">
              <a:avLst/>
            </a:prstGeom>
            <a:noFill/>
          </p:spPr>
          <p:txBody>
            <a:bodyPr wrap="none" rtlCol="0">
              <a:spAutoFit/>
            </a:bodyPr>
            <a:lstStyle/>
            <a:p>
              <a:pPr marL="285750" indent="-285750">
                <a:buFont typeface="Arial" charset="0"/>
                <a:buChar char="•"/>
              </a:pPr>
              <a:r>
                <a:rPr lang="en-US" sz="1600" dirty="0">
                  <a:solidFill>
                    <a:srgbClr val="595959"/>
                  </a:solidFill>
                  <a:latin typeface="Helvetica Neue Thin" charset="0"/>
                  <a:ea typeface="Helvetica Neue Thin" charset="0"/>
                  <a:cs typeface="Helvetica Neue Thin" charset="0"/>
                </a:rPr>
                <a:t>Social integration</a:t>
              </a:r>
            </a:p>
          </p:txBody>
        </p:sp>
      </p:grpSp>
    </p:spTree>
    <p:extLst>
      <p:ext uri="{BB962C8B-B14F-4D97-AF65-F5344CB8AC3E}">
        <p14:creationId xmlns:p14="http://schemas.microsoft.com/office/powerpoint/2010/main" val="1617828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t="-1300"/>
          <a:stretch/>
        </p:blipFill>
        <p:spPr>
          <a:xfrm>
            <a:off x="285415" y="480316"/>
            <a:ext cx="3126640" cy="3188492"/>
          </a:xfrm>
          <a:prstGeom prst="ellipse">
            <a:avLst/>
          </a:prstGeom>
          <a:solidFill>
            <a:schemeClr val="bg1"/>
          </a:solidFill>
          <a:ln w="38100">
            <a:solidFill>
              <a:schemeClr val="bg2"/>
            </a:solidFill>
          </a:ln>
          <a:effectLst>
            <a:outerShdw blurRad="50800" dist="76200" dir="8100000" algn="tr" rotWithShape="0">
              <a:prstClr val="black">
                <a:alpha val="3000"/>
              </a:prstClr>
            </a:outerShdw>
          </a:effectLst>
        </p:spPr>
      </p:pic>
      <p:grpSp>
        <p:nvGrpSpPr>
          <p:cNvPr id="7" name="Group 6"/>
          <p:cNvGrpSpPr/>
          <p:nvPr/>
        </p:nvGrpSpPr>
        <p:grpSpPr>
          <a:xfrm>
            <a:off x="4204555" y="3859764"/>
            <a:ext cx="4134494" cy="215444"/>
            <a:chOff x="3158075" y="3711081"/>
            <a:chExt cx="4134494" cy="215444"/>
          </a:xfrm>
        </p:grpSpPr>
        <p:sp>
          <p:nvSpPr>
            <p:cNvPr id="39" name="Rectangle 38"/>
            <p:cNvSpPr/>
            <p:nvPr/>
          </p:nvSpPr>
          <p:spPr>
            <a:xfrm>
              <a:off x="4868413" y="3711081"/>
              <a:ext cx="2334948" cy="215444"/>
            </a:xfrm>
            <a:prstGeom prst="rect">
              <a:avLst/>
            </a:prstGeom>
          </p:spPr>
          <p:txBody>
            <a:bodyPr wrap="square">
              <a:spAutoFit/>
            </a:bodyPr>
            <a:lstStyle/>
            <a:p>
              <a:pPr fontAlgn="base"/>
              <a:r>
                <a:rPr lang="en-US" sz="800" dirty="0" smtClean="0">
                  <a:solidFill>
                    <a:schemeClr val="bg2">
                      <a:lumMod val="90000"/>
                    </a:schemeClr>
                  </a:solidFill>
                  <a:latin typeface="Helvetica Neue Light" charset="0"/>
                  <a:ea typeface="Helvetica Neue Light" charset="0"/>
                  <a:cs typeface="Helvetica Neue Light" charset="0"/>
                </a:rPr>
                <a:t>VentureBeat </a:t>
              </a:r>
              <a:r>
                <a:rPr lang="en-US" sz="800" dirty="0">
                  <a:solidFill>
                    <a:schemeClr val="bg2">
                      <a:lumMod val="90000"/>
                    </a:schemeClr>
                  </a:solidFill>
                  <a:latin typeface="Helvetica Neue Light" charset="0"/>
                  <a:ea typeface="Helvetica Neue Light" charset="0"/>
                  <a:cs typeface="Helvetica Neue Light" charset="0"/>
                </a:rPr>
                <a:t>State of Marketing </a:t>
              </a:r>
              <a:r>
                <a:rPr lang="en-US" sz="800" dirty="0" smtClean="0">
                  <a:solidFill>
                    <a:schemeClr val="bg2">
                      <a:lumMod val="90000"/>
                    </a:schemeClr>
                  </a:solidFill>
                  <a:latin typeface="Helvetica Neue Light" charset="0"/>
                  <a:ea typeface="Helvetica Neue Light" charset="0"/>
                  <a:cs typeface="Helvetica Neue Light" charset="0"/>
                </a:rPr>
                <a:t>Technology</a:t>
              </a:r>
              <a:endParaRPr lang="en-US" sz="800" dirty="0">
                <a:solidFill>
                  <a:schemeClr val="bg2">
                    <a:lumMod val="90000"/>
                  </a:schemeClr>
                </a:solidFill>
                <a:latin typeface="Helvetica Neue Light" charset="0"/>
                <a:ea typeface="Helvetica Neue Light" charset="0"/>
                <a:cs typeface="Helvetica Neue Light" charset="0"/>
              </a:endParaRPr>
            </a:p>
          </p:txBody>
        </p:sp>
        <p:grpSp>
          <p:nvGrpSpPr>
            <p:cNvPr id="5" name="Group 4"/>
            <p:cNvGrpSpPr/>
            <p:nvPr/>
          </p:nvGrpSpPr>
          <p:grpSpPr>
            <a:xfrm>
              <a:off x="3158075" y="3711081"/>
              <a:ext cx="4134494" cy="215444"/>
              <a:chOff x="2994542" y="4070273"/>
              <a:chExt cx="4134494" cy="215444"/>
            </a:xfrm>
          </p:grpSpPr>
          <p:pic>
            <p:nvPicPr>
              <p:cNvPr id="2" name="Picture 1"/>
              <p:cNvPicPr>
                <a:picLocks noChangeAspect="1"/>
              </p:cNvPicPr>
              <p:nvPr/>
            </p:nvPicPr>
            <p:blipFill>
              <a:blip r:embed="rId4" cstate="email">
                <a:alphaModFix amt="31000"/>
                <a:extLst>
                  <a:ext uri="{28A0092B-C50C-407E-A947-70E740481C1C}">
                    <a14:useLocalDpi xmlns:a14="http://schemas.microsoft.com/office/drawing/2010/main"/>
                  </a:ext>
                </a:extLst>
              </a:blip>
              <a:stretch>
                <a:fillRect/>
              </a:stretch>
            </p:blipFill>
            <p:spPr>
              <a:xfrm>
                <a:off x="3529516" y="4122745"/>
                <a:ext cx="1096317" cy="141278"/>
              </a:xfrm>
              <a:prstGeom prst="rect">
                <a:avLst/>
              </a:prstGeom>
            </p:spPr>
          </p:pic>
          <p:sp>
            <p:nvSpPr>
              <p:cNvPr id="42" name="Rectangle 41"/>
              <p:cNvSpPr/>
              <p:nvPr/>
            </p:nvSpPr>
            <p:spPr>
              <a:xfrm>
                <a:off x="2994542" y="4070273"/>
                <a:ext cx="4134494" cy="215444"/>
              </a:xfrm>
              <a:prstGeom prst="rect">
                <a:avLst/>
              </a:prstGeom>
            </p:spPr>
            <p:txBody>
              <a:bodyPr wrap="square">
                <a:spAutoFit/>
              </a:bodyPr>
              <a:lstStyle/>
              <a:p>
                <a:pPr fontAlgn="base"/>
                <a:r>
                  <a:rPr lang="en-US" sz="800" dirty="0" smtClean="0">
                    <a:solidFill>
                      <a:schemeClr val="bg2">
                        <a:lumMod val="90000"/>
                      </a:schemeClr>
                    </a:solidFill>
                    <a:latin typeface="Helvetica Neue Light" charset="0"/>
                    <a:ea typeface="Helvetica Neue Light" charset="0"/>
                    <a:cs typeface="Helvetica Neue Light" charset="0"/>
                  </a:rPr>
                  <a:t>Source:</a:t>
                </a:r>
                <a:endParaRPr lang="en-US" sz="800" dirty="0">
                  <a:solidFill>
                    <a:schemeClr val="bg2">
                      <a:lumMod val="90000"/>
                    </a:schemeClr>
                  </a:solidFill>
                  <a:latin typeface="Helvetica Neue Light" charset="0"/>
                  <a:ea typeface="Helvetica Neue Light" charset="0"/>
                  <a:cs typeface="Helvetica Neue Light" charset="0"/>
                </a:endParaRPr>
              </a:p>
            </p:txBody>
          </p:sp>
        </p:grpSp>
      </p:grpSp>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14534" y="2100994"/>
            <a:ext cx="2168772" cy="2168772"/>
          </a:xfrm>
          <a:prstGeom prst="rect">
            <a:avLst/>
          </a:prstGeom>
        </p:spPr>
      </p:pic>
      <p:sp>
        <p:nvSpPr>
          <p:cNvPr id="35" name="Rectangle 34"/>
          <p:cNvSpPr/>
          <p:nvPr/>
        </p:nvSpPr>
        <p:spPr>
          <a:xfrm>
            <a:off x="2381693" y="3145588"/>
            <a:ext cx="1104790" cy="523220"/>
          </a:xfrm>
          <a:prstGeom prst="rect">
            <a:avLst/>
          </a:prstGeom>
        </p:spPr>
        <p:txBody>
          <a:bodyPr wrap="none">
            <a:spAutoFit/>
          </a:bodyPr>
          <a:lstStyle/>
          <a:p>
            <a:r>
              <a:rPr lang="en-US" sz="2800" dirty="0" smtClean="0">
                <a:solidFill>
                  <a:schemeClr val="tx1">
                    <a:lumMod val="65000"/>
                    <a:lumOff val="35000"/>
                  </a:schemeClr>
                </a:solidFill>
                <a:latin typeface="Helvetica Neue Light" charset="0"/>
                <a:ea typeface="Helvetica Neue Light" charset="0"/>
                <a:cs typeface="Helvetica Neue Light" charset="0"/>
              </a:rPr>
              <a:t>219%</a:t>
            </a:r>
            <a:endParaRPr lang="en-US" sz="2400" dirty="0">
              <a:solidFill>
                <a:schemeClr val="tx1">
                  <a:lumMod val="65000"/>
                  <a:lumOff val="35000"/>
                </a:schemeClr>
              </a:solidFill>
              <a:latin typeface="Helvetica Neue Light" charset="0"/>
              <a:ea typeface="Helvetica Neue Light" charset="0"/>
              <a:cs typeface="Helvetica Neue Light"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59758" y="2752318"/>
            <a:ext cx="515764" cy="393270"/>
          </a:xfrm>
          <a:prstGeom prst="rect">
            <a:avLst/>
          </a:prstGeom>
        </p:spPr>
      </p:pic>
      <p:sp>
        <p:nvSpPr>
          <p:cNvPr id="12" name="Rectangle 11"/>
          <p:cNvSpPr/>
          <p:nvPr/>
        </p:nvSpPr>
        <p:spPr>
          <a:xfrm>
            <a:off x="3727015" y="1922169"/>
            <a:ext cx="5036000" cy="523220"/>
          </a:xfrm>
          <a:prstGeom prst="rect">
            <a:avLst/>
          </a:prstGeom>
        </p:spPr>
        <p:txBody>
          <a:bodyPr wrap="square">
            <a:spAutoFit/>
          </a:bodyPr>
          <a:lstStyle/>
          <a:p>
            <a:pPr algn="ctr" fontAlgn="base"/>
            <a:r>
              <a:rPr lang="en-US" sz="2800" dirty="0" smtClean="0">
                <a:solidFill>
                  <a:schemeClr val="tx1">
                    <a:lumMod val="65000"/>
                    <a:lumOff val="35000"/>
                  </a:schemeClr>
                </a:solidFill>
                <a:latin typeface="Helvetica Neue Thin" charset="0"/>
                <a:ea typeface="Helvetica Neue Thin" charset="0"/>
                <a:cs typeface="Helvetica Neue Thin" charset="0"/>
              </a:rPr>
              <a:t>Personalized website content</a:t>
            </a:r>
          </a:p>
        </p:txBody>
      </p:sp>
      <p:sp>
        <p:nvSpPr>
          <p:cNvPr id="4" name="TextBox 3"/>
          <p:cNvSpPr txBox="1"/>
          <p:nvPr/>
        </p:nvSpPr>
        <p:spPr>
          <a:xfrm>
            <a:off x="1396417" y="4320132"/>
            <a:ext cx="3631122" cy="577081"/>
          </a:xfrm>
          <a:prstGeom prst="rect">
            <a:avLst/>
          </a:prstGeom>
          <a:noFill/>
        </p:spPr>
        <p:txBody>
          <a:bodyPr wrap="none" rtlCol="0">
            <a:spAutoFit/>
          </a:bodyPr>
          <a:lstStyle/>
          <a:p>
            <a:r>
              <a:rPr lang="en-US" sz="1800" dirty="0" smtClean="0">
                <a:solidFill>
                  <a:schemeClr val="tx1">
                    <a:lumMod val="65000"/>
                    <a:lumOff val="35000"/>
                  </a:schemeClr>
                </a:solidFill>
                <a:latin typeface="Helvetica Neue Light" charset="0"/>
                <a:ea typeface="Helvetica Neue Light" charset="0"/>
                <a:cs typeface="Helvetica Neue Light" charset="0"/>
              </a:rPr>
              <a:t>Boosts </a:t>
            </a:r>
            <a:r>
              <a:rPr lang="en-US" sz="1800" dirty="0">
                <a:solidFill>
                  <a:schemeClr val="tx1">
                    <a:lumMod val="65000"/>
                    <a:lumOff val="35000"/>
                  </a:schemeClr>
                </a:solidFill>
                <a:latin typeface="Helvetica Neue Light" charset="0"/>
                <a:ea typeface="Helvetica Neue Light" charset="0"/>
                <a:cs typeface="Helvetica Neue Light" charset="0"/>
              </a:rPr>
              <a:t>conversion rates by </a:t>
            </a:r>
            <a:r>
              <a:rPr lang="en-US" sz="1800" b="1" dirty="0">
                <a:solidFill>
                  <a:schemeClr val="tx1">
                    <a:lumMod val="65000"/>
                    <a:lumOff val="35000"/>
                  </a:schemeClr>
                </a:solidFill>
                <a:latin typeface="Helvetica Neue Light" charset="0"/>
                <a:ea typeface="Helvetica Neue Light" charset="0"/>
                <a:cs typeface="Helvetica Neue Light" charset="0"/>
              </a:rPr>
              <a:t>219%</a:t>
            </a:r>
            <a:r>
              <a:rPr lang="en-US" sz="1800" dirty="0">
                <a:solidFill>
                  <a:schemeClr val="tx1">
                    <a:lumMod val="65000"/>
                    <a:lumOff val="35000"/>
                  </a:schemeClr>
                </a:solidFill>
                <a:latin typeface="Helvetica Neue Light" charset="0"/>
                <a:ea typeface="Helvetica Neue Light" charset="0"/>
                <a:cs typeface="Helvetica Neue Light" charset="0"/>
              </a:rPr>
              <a:t>.</a:t>
            </a:r>
          </a:p>
          <a:p>
            <a:endParaRPr lang="en-US" dirty="0"/>
          </a:p>
        </p:txBody>
      </p:sp>
    </p:spTree>
    <p:extLst>
      <p:ext uri="{BB962C8B-B14F-4D97-AF65-F5344CB8AC3E}">
        <p14:creationId xmlns:p14="http://schemas.microsoft.com/office/powerpoint/2010/main" val="11362640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1202240" y="707968"/>
            <a:ext cx="7187609" cy="523220"/>
          </a:xfrm>
          <a:prstGeom prst="rect">
            <a:avLst/>
          </a:prstGeom>
        </p:spPr>
        <p:txBody>
          <a:bodyPr wrap="square">
            <a:spAutoFit/>
          </a:bodyPr>
          <a:lstStyle/>
          <a:p>
            <a:pPr algn="ctr" fontAlgn="base"/>
            <a:r>
              <a:rPr lang="en-US" sz="2800" dirty="0" smtClean="0">
                <a:solidFill>
                  <a:schemeClr val="tx1">
                    <a:lumMod val="65000"/>
                    <a:lumOff val="35000"/>
                  </a:schemeClr>
                </a:solidFill>
                <a:latin typeface="Helvetica Neue Thin" charset="0"/>
                <a:ea typeface="Helvetica Neue Thin" charset="0"/>
                <a:cs typeface="Helvetica Neue Thin" charset="0"/>
              </a:rPr>
              <a:t>Personalized vs. non-personalized mailings</a:t>
            </a:r>
          </a:p>
        </p:txBody>
      </p:sp>
      <p:pic>
        <p:nvPicPr>
          <p:cNvPr id="33" name="Picture 3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1496" y="1464811"/>
            <a:ext cx="2168772" cy="2168772"/>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15463" y="1490450"/>
            <a:ext cx="2168772" cy="2168772"/>
          </a:xfrm>
          <a:prstGeom prst="rect">
            <a:avLst/>
          </a:prstGeom>
        </p:spPr>
      </p:pic>
      <p:grpSp>
        <p:nvGrpSpPr>
          <p:cNvPr id="3" name="Group 2"/>
          <p:cNvGrpSpPr/>
          <p:nvPr/>
        </p:nvGrpSpPr>
        <p:grpSpPr>
          <a:xfrm>
            <a:off x="3014249" y="4202836"/>
            <a:ext cx="4134494" cy="232089"/>
            <a:chOff x="4290561" y="3954559"/>
            <a:chExt cx="4134494" cy="232089"/>
          </a:xfrm>
        </p:grpSpPr>
        <p:grpSp>
          <p:nvGrpSpPr>
            <p:cNvPr id="7" name="Group 6"/>
            <p:cNvGrpSpPr/>
            <p:nvPr/>
          </p:nvGrpSpPr>
          <p:grpSpPr>
            <a:xfrm>
              <a:off x="4290561" y="3971204"/>
              <a:ext cx="4134494" cy="215444"/>
              <a:chOff x="4290561" y="3770203"/>
              <a:chExt cx="4134494" cy="215444"/>
            </a:xfrm>
          </p:grpSpPr>
          <p:sp>
            <p:nvSpPr>
              <p:cNvPr id="39" name="Rectangle 38"/>
              <p:cNvSpPr/>
              <p:nvPr/>
            </p:nvSpPr>
            <p:spPr>
              <a:xfrm>
                <a:off x="5679177" y="3770203"/>
                <a:ext cx="2334948" cy="215444"/>
              </a:xfrm>
              <a:prstGeom prst="rect">
                <a:avLst/>
              </a:prstGeom>
            </p:spPr>
            <p:txBody>
              <a:bodyPr wrap="square">
                <a:spAutoFit/>
              </a:bodyPr>
              <a:lstStyle/>
              <a:p>
                <a:pPr fontAlgn="base"/>
                <a:r>
                  <a:rPr lang="en-US" sz="800" dirty="0" smtClean="0">
                    <a:solidFill>
                      <a:schemeClr val="bg2">
                        <a:lumMod val="75000"/>
                      </a:schemeClr>
                    </a:solidFill>
                    <a:latin typeface="Helvetica Neue Light" charset="0"/>
                    <a:ea typeface="Helvetica Neue Light" charset="0"/>
                    <a:cs typeface="Helvetica Neue Light" charset="0"/>
                  </a:rPr>
                  <a:t>Experian </a:t>
                </a:r>
                <a:r>
                  <a:rPr lang="en-US" sz="800" dirty="0">
                    <a:solidFill>
                      <a:schemeClr val="bg2">
                        <a:lumMod val="75000"/>
                      </a:schemeClr>
                    </a:solidFill>
                    <a:latin typeface="Helvetica Neue Light" charset="0"/>
                    <a:ea typeface="Helvetica Neue Light" charset="0"/>
                    <a:cs typeface="Helvetica Neue Light" charset="0"/>
                  </a:rPr>
                  <a:t>Marketing Services</a:t>
                </a:r>
              </a:p>
            </p:txBody>
          </p:sp>
          <p:sp>
            <p:nvSpPr>
              <p:cNvPr id="42" name="Rectangle 41"/>
              <p:cNvSpPr/>
              <p:nvPr/>
            </p:nvSpPr>
            <p:spPr>
              <a:xfrm>
                <a:off x="4290561" y="3770203"/>
                <a:ext cx="4134494" cy="215444"/>
              </a:xfrm>
              <a:prstGeom prst="rect">
                <a:avLst/>
              </a:prstGeom>
            </p:spPr>
            <p:txBody>
              <a:bodyPr wrap="square">
                <a:spAutoFit/>
              </a:bodyPr>
              <a:lstStyle/>
              <a:p>
                <a:pPr fontAlgn="base"/>
                <a:r>
                  <a:rPr lang="en-US" sz="800" dirty="0" smtClean="0">
                    <a:solidFill>
                      <a:schemeClr val="bg2">
                        <a:lumMod val="90000"/>
                      </a:schemeClr>
                    </a:solidFill>
                    <a:latin typeface="Helvetica Neue Light" charset="0"/>
                    <a:ea typeface="Helvetica Neue Light" charset="0"/>
                    <a:cs typeface="Helvetica Neue Light" charset="0"/>
                  </a:rPr>
                  <a:t>Source:</a:t>
                </a:r>
                <a:endParaRPr lang="en-US" sz="800" dirty="0">
                  <a:solidFill>
                    <a:schemeClr val="bg2">
                      <a:lumMod val="90000"/>
                    </a:schemeClr>
                  </a:solidFill>
                  <a:latin typeface="Helvetica Neue Light" charset="0"/>
                  <a:ea typeface="Helvetica Neue Light" charset="0"/>
                  <a:cs typeface="Helvetica Neue Light" charset="0"/>
                </a:endParaRPr>
              </a:p>
            </p:txBody>
          </p:sp>
        </p:grpSp>
        <p:pic>
          <p:nvPicPr>
            <p:cNvPr id="2" name="Picture 1"/>
            <p:cNvPicPr>
              <a:picLocks noChangeAspect="1"/>
            </p:cNvPicPr>
            <p:nvPr/>
          </p:nvPicPr>
          <p:blipFill>
            <a:blip r:embed="rId4" cstate="email">
              <a:alphaModFix amt="58000"/>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869711" y="3954559"/>
              <a:ext cx="809466" cy="232089"/>
            </a:xfrm>
            <a:prstGeom prst="rect">
              <a:avLst/>
            </a:prstGeom>
          </p:spPr>
        </p:pic>
      </p:grpSp>
      <p:sp>
        <p:nvSpPr>
          <p:cNvPr id="10" name="Rectangle 9"/>
          <p:cNvSpPr/>
          <p:nvPr/>
        </p:nvSpPr>
        <p:spPr>
          <a:xfrm>
            <a:off x="2688984" y="2574836"/>
            <a:ext cx="904415" cy="523220"/>
          </a:xfrm>
          <a:prstGeom prst="rect">
            <a:avLst/>
          </a:prstGeom>
        </p:spPr>
        <p:txBody>
          <a:bodyPr wrap="none">
            <a:spAutoFit/>
          </a:bodyPr>
          <a:lstStyle/>
          <a:p>
            <a:r>
              <a:rPr lang="en-US" sz="2800" dirty="0" smtClean="0">
                <a:solidFill>
                  <a:schemeClr val="tx1">
                    <a:lumMod val="65000"/>
                    <a:lumOff val="35000"/>
                  </a:schemeClr>
                </a:solidFill>
                <a:latin typeface="Helvetica Neue Light" charset="0"/>
                <a:ea typeface="Helvetica Neue Light" charset="0"/>
                <a:cs typeface="Helvetica Neue Light" charset="0"/>
              </a:rPr>
              <a:t>29%</a:t>
            </a:r>
            <a:endParaRPr lang="en-US" sz="2400" dirty="0">
              <a:solidFill>
                <a:schemeClr val="tx1">
                  <a:lumMod val="65000"/>
                  <a:lumOff val="35000"/>
                </a:schemeClr>
              </a:solidFill>
              <a:latin typeface="Helvetica Neue Light" charset="0"/>
              <a:ea typeface="Helvetica Neue Light" charset="0"/>
              <a:cs typeface="Helvetica Neue Light" charset="0"/>
            </a:endParaRPr>
          </a:p>
        </p:txBody>
      </p:sp>
      <p:sp>
        <p:nvSpPr>
          <p:cNvPr id="11" name="Rectangle 10"/>
          <p:cNvSpPr/>
          <p:nvPr/>
        </p:nvSpPr>
        <p:spPr>
          <a:xfrm>
            <a:off x="5713674" y="2595156"/>
            <a:ext cx="904415" cy="523220"/>
          </a:xfrm>
          <a:prstGeom prst="rect">
            <a:avLst/>
          </a:prstGeom>
        </p:spPr>
        <p:txBody>
          <a:bodyPr wrap="none">
            <a:spAutoFit/>
          </a:bodyPr>
          <a:lstStyle/>
          <a:p>
            <a:r>
              <a:rPr lang="en-US" sz="2800" dirty="0" smtClean="0">
                <a:solidFill>
                  <a:schemeClr val="tx1">
                    <a:lumMod val="65000"/>
                    <a:lumOff val="35000"/>
                  </a:schemeClr>
                </a:solidFill>
                <a:latin typeface="Helvetica Neue Light" charset="0"/>
                <a:ea typeface="Helvetica Neue Light" charset="0"/>
                <a:cs typeface="Helvetica Neue Light" charset="0"/>
              </a:rPr>
              <a:t>41%</a:t>
            </a:r>
            <a:endParaRPr lang="en-US" sz="2400" dirty="0">
              <a:solidFill>
                <a:schemeClr val="tx1">
                  <a:lumMod val="65000"/>
                  <a:lumOff val="35000"/>
                </a:schemeClr>
              </a:solidFill>
              <a:latin typeface="Helvetica Neue Light" charset="0"/>
              <a:ea typeface="Helvetica Neue Light" charset="0"/>
              <a:cs typeface="Helvetica Neue Light" charset="0"/>
            </a:endParaRPr>
          </a:p>
        </p:txBody>
      </p:sp>
      <p:pic>
        <p:nvPicPr>
          <p:cNvPr id="12" name="Picture 11"/>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2912517" y="2120256"/>
            <a:ext cx="383888" cy="474900"/>
          </a:xfrm>
          <a:prstGeom prst="rect">
            <a:avLst/>
          </a:prstGeom>
        </p:spPr>
      </p:pic>
      <p:pic>
        <p:nvPicPr>
          <p:cNvPr id="13" name="Picture 12"/>
          <p:cNvPicPr>
            <a:picLocks noChangeAspect="1"/>
          </p:cNvPicPr>
          <p:nvPr/>
        </p:nvPicPr>
        <p:blipFill rotWithShape="1">
          <a:blip r:embed="rId5" cstate="email">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5978549" y="2129240"/>
            <a:ext cx="383888" cy="474900"/>
          </a:xfrm>
          <a:prstGeom prst="rect">
            <a:avLst/>
          </a:prstGeom>
        </p:spPr>
      </p:pic>
      <p:sp>
        <p:nvSpPr>
          <p:cNvPr id="4" name="Rounded Rectangle 3"/>
          <p:cNvSpPr/>
          <p:nvPr/>
        </p:nvSpPr>
        <p:spPr>
          <a:xfrm>
            <a:off x="3224763" y="2438744"/>
            <a:ext cx="368636" cy="2032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258951" y="2437169"/>
            <a:ext cx="227723" cy="170792"/>
          </a:xfrm>
          <a:prstGeom prst="rect">
            <a:avLst/>
          </a:prstGeom>
        </p:spPr>
      </p:pic>
      <p:pic>
        <p:nvPicPr>
          <p:cNvPr id="6" name="Picture 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30538" y="2399570"/>
            <a:ext cx="345258" cy="332167"/>
          </a:xfrm>
          <a:prstGeom prst="rect">
            <a:avLst/>
          </a:prstGeom>
        </p:spPr>
      </p:pic>
      <p:sp>
        <p:nvSpPr>
          <p:cNvPr id="5" name="TextBox 4"/>
          <p:cNvSpPr txBox="1"/>
          <p:nvPr/>
        </p:nvSpPr>
        <p:spPr>
          <a:xfrm>
            <a:off x="1383834" y="3756486"/>
            <a:ext cx="3260829" cy="369332"/>
          </a:xfrm>
          <a:prstGeom prst="rect">
            <a:avLst/>
          </a:prstGeom>
          <a:noFill/>
        </p:spPr>
        <p:txBody>
          <a:bodyPr wrap="none" rtlCol="0">
            <a:spAutoFit/>
          </a:bodyPr>
          <a:lstStyle/>
          <a:p>
            <a:r>
              <a:rPr lang="en-US" sz="1800" dirty="0">
                <a:solidFill>
                  <a:schemeClr val="tx1">
                    <a:lumMod val="65000"/>
                    <a:lumOff val="35000"/>
                  </a:schemeClr>
                </a:solidFill>
                <a:latin typeface="Helvetica Neue Medium" charset="0"/>
                <a:ea typeface="Helvetica Neue Medium" charset="0"/>
                <a:cs typeface="Helvetica Neue Medium" charset="0"/>
              </a:rPr>
              <a:t>29% higher </a:t>
            </a:r>
            <a:r>
              <a:rPr lang="en-US" sz="1800" dirty="0">
                <a:solidFill>
                  <a:schemeClr val="tx1">
                    <a:lumMod val="65000"/>
                    <a:lumOff val="35000"/>
                  </a:schemeClr>
                </a:solidFill>
                <a:latin typeface="Helvetica Neue Light" charset="0"/>
                <a:ea typeface="Helvetica Neue Light" charset="0"/>
                <a:cs typeface="Helvetica Neue Light" charset="0"/>
              </a:rPr>
              <a:t>unique open rates</a:t>
            </a:r>
            <a:endParaRPr lang="en-US" sz="1600" dirty="0"/>
          </a:p>
        </p:txBody>
      </p:sp>
      <p:sp>
        <p:nvSpPr>
          <p:cNvPr id="9" name="TextBox 8"/>
          <p:cNvSpPr txBox="1"/>
          <p:nvPr/>
        </p:nvSpPr>
        <p:spPr>
          <a:xfrm>
            <a:off x="4891207" y="3721348"/>
            <a:ext cx="3198311" cy="369332"/>
          </a:xfrm>
          <a:prstGeom prst="rect">
            <a:avLst/>
          </a:prstGeom>
          <a:noFill/>
        </p:spPr>
        <p:txBody>
          <a:bodyPr wrap="none" rtlCol="0">
            <a:spAutoFit/>
          </a:bodyPr>
          <a:lstStyle/>
          <a:p>
            <a:r>
              <a:rPr lang="en-US" sz="1800" dirty="0">
                <a:solidFill>
                  <a:schemeClr val="tx1">
                    <a:lumMod val="65000"/>
                    <a:lumOff val="35000"/>
                  </a:schemeClr>
                </a:solidFill>
                <a:latin typeface="Helvetica Neue Medium" charset="0"/>
                <a:ea typeface="Helvetica Neue Medium" charset="0"/>
                <a:cs typeface="Helvetica Neue Medium" charset="0"/>
              </a:rPr>
              <a:t>41% higher </a:t>
            </a:r>
            <a:r>
              <a:rPr lang="en-US" sz="1800" dirty="0">
                <a:solidFill>
                  <a:schemeClr val="tx1">
                    <a:lumMod val="65000"/>
                    <a:lumOff val="35000"/>
                  </a:schemeClr>
                </a:solidFill>
                <a:latin typeface="Helvetica Neue Light" charset="0"/>
                <a:ea typeface="Helvetica Neue Light" charset="0"/>
                <a:cs typeface="Helvetica Neue Light" charset="0"/>
              </a:rPr>
              <a:t>unique click rates</a:t>
            </a:r>
            <a:endParaRPr lang="en-US" sz="1600" dirty="0"/>
          </a:p>
        </p:txBody>
      </p:sp>
    </p:spTree>
    <p:extLst>
      <p:ext uri="{BB962C8B-B14F-4D97-AF65-F5344CB8AC3E}">
        <p14:creationId xmlns:p14="http://schemas.microsoft.com/office/powerpoint/2010/main" val="7709658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0009" y="539218"/>
            <a:ext cx="3108775" cy="3100042"/>
          </a:xfrm>
          <a:prstGeom prst="rect">
            <a:avLst/>
          </a:prstGeom>
          <a:effectLst>
            <a:outerShdw blurRad="215900" dist="25400" sx="94000" sy="94000" algn="ctr" rotWithShape="0">
              <a:srgbClr val="000000">
                <a:alpha val="87000"/>
              </a:srgbClr>
            </a:outerShdw>
          </a:effectLst>
        </p:spPr>
      </p:pic>
      <p:sp>
        <p:nvSpPr>
          <p:cNvPr id="42" name="Rectangle 41"/>
          <p:cNvSpPr/>
          <p:nvPr/>
        </p:nvSpPr>
        <p:spPr>
          <a:xfrm>
            <a:off x="4448027" y="3531538"/>
            <a:ext cx="4134494" cy="215444"/>
          </a:xfrm>
          <a:prstGeom prst="rect">
            <a:avLst/>
          </a:prstGeom>
        </p:spPr>
        <p:txBody>
          <a:bodyPr wrap="square">
            <a:spAutoFit/>
          </a:bodyPr>
          <a:lstStyle/>
          <a:p>
            <a:pPr fontAlgn="base"/>
            <a:r>
              <a:rPr lang="en-US" sz="800" dirty="0" smtClean="0">
                <a:solidFill>
                  <a:schemeClr val="bg2">
                    <a:lumMod val="90000"/>
                  </a:schemeClr>
                </a:solidFill>
                <a:latin typeface="Helvetica Neue Light" charset="0"/>
                <a:ea typeface="Helvetica Neue Light" charset="0"/>
                <a:cs typeface="Helvetica Neue Light" charset="0"/>
              </a:rPr>
              <a:t>Source:</a:t>
            </a:r>
            <a:endParaRPr lang="en-US" sz="800" dirty="0">
              <a:solidFill>
                <a:schemeClr val="bg2">
                  <a:lumMod val="90000"/>
                </a:schemeClr>
              </a:solidFill>
              <a:latin typeface="Helvetica Neue Light" charset="0"/>
              <a:ea typeface="Helvetica Neue Light" charset="0"/>
              <a:cs typeface="Helvetica Neue Light" charset="0"/>
            </a:endParaRPr>
          </a:p>
        </p:txBody>
      </p:sp>
      <p:pic>
        <p:nvPicPr>
          <p:cNvPr id="2" name="Picture 1"/>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981831" y="3509623"/>
            <a:ext cx="968575" cy="239339"/>
          </a:xfrm>
          <a:prstGeom prst="rect">
            <a:avLst/>
          </a:prstGeom>
        </p:spPr>
      </p:pic>
      <p:sp>
        <p:nvSpPr>
          <p:cNvPr id="16" name="Oval 15"/>
          <p:cNvSpPr/>
          <p:nvPr/>
        </p:nvSpPr>
        <p:spPr>
          <a:xfrm>
            <a:off x="589689" y="498578"/>
            <a:ext cx="3118842" cy="3118842"/>
          </a:xfrm>
          <a:prstGeom prst="ellipse">
            <a:avLst/>
          </a:prstGeom>
          <a:noFill/>
          <a:ln w="444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99745" y="1942665"/>
            <a:ext cx="2168772" cy="2168772"/>
          </a:xfrm>
          <a:prstGeom prst="rect">
            <a:avLst/>
          </a:prstGeom>
        </p:spPr>
      </p:pic>
      <p:sp>
        <p:nvSpPr>
          <p:cNvPr id="10" name="Rectangle 9"/>
          <p:cNvSpPr/>
          <p:nvPr/>
        </p:nvSpPr>
        <p:spPr>
          <a:xfrm>
            <a:off x="2713252" y="2300831"/>
            <a:ext cx="774230" cy="523220"/>
          </a:xfrm>
          <a:prstGeom prst="rect">
            <a:avLst/>
          </a:prstGeom>
        </p:spPr>
        <p:txBody>
          <a:bodyPr wrap="square">
            <a:spAutoFit/>
          </a:bodyPr>
          <a:lstStyle/>
          <a:p>
            <a:pPr fontAlgn="base"/>
            <a:r>
              <a:rPr lang="en-US" sz="2800" dirty="0" smtClean="0">
                <a:solidFill>
                  <a:schemeClr val="accent1"/>
                </a:solidFill>
                <a:latin typeface="Helvetica Neue Medium" charset="0"/>
                <a:ea typeface="Helvetica Neue Medium" charset="0"/>
                <a:cs typeface="Helvetica Neue Medium" charset="0"/>
              </a:rPr>
              <a:t>&lt;/&gt;</a:t>
            </a:r>
          </a:p>
        </p:txBody>
      </p:sp>
      <p:sp>
        <p:nvSpPr>
          <p:cNvPr id="15" name="Rectangle 14"/>
          <p:cNvSpPr/>
          <p:nvPr/>
        </p:nvSpPr>
        <p:spPr>
          <a:xfrm>
            <a:off x="2603928" y="2830728"/>
            <a:ext cx="1104790" cy="523220"/>
          </a:xfrm>
          <a:prstGeom prst="rect">
            <a:avLst/>
          </a:prstGeom>
        </p:spPr>
        <p:txBody>
          <a:bodyPr wrap="none">
            <a:spAutoFit/>
          </a:bodyPr>
          <a:lstStyle/>
          <a:p>
            <a:r>
              <a:rPr lang="en-US" sz="2800" dirty="0" smtClean="0">
                <a:solidFill>
                  <a:schemeClr val="tx1">
                    <a:lumMod val="65000"/>
                    <a:lumOff val="35000"/>
                  </a:schemeClr>
                </a:solidFill>
                <a:latin typeface="Helvetica Neue Light" charset="0"/>
                <a:ea typeface="Helvetica Neue Light" charset="0"/>
                <a:cs typeface="Helvetica Neue Light" charset="0"/>
              </a:rPr>
              <a:t>360%</a:t>
            </a:r>
            <a:endParaRPr lang="en-US" sz="2400" dirty="0">
              <a:solidFill>
                <a:schemeClr val="tx1">
                  <a:lumMod val="65000"/>
                  <a:lumOff val="35000"/>
                </a:schemeClr>
              </a:solidFill>
              <a:latin typeface="Helvetica Neue Light" charset="0"/>
              <a:ea typeface="Helvetica Neue Light" charset="0"/>
              <a:cs typeface="Helvetica Neue Light" charset="0"/>
            </a:endParaRPr>
          </a:p>
        </p:txBody>
      </p:sp>
      <p:sp>
        <p:nvSpPr>
          <p:cNvPr id="12" name="Rectangle 11"/>
          <p:cNvSpPr/>
          <p:nvPr/>
        </p:nvSpPr>
        <p:spPr>
          <a:xfrm>
            <a:off x="3708718" y="1591309"/>
            <a:ext cx="5260278" cy="523220"/>
          </a:xfrm>
          <a:prstGeom prst="rect">
            <a:avLst/>
          </a:prstGeom>
        </p:spPr>
        <p:txBody>
          <a:bodyPr wrap="square">
            <a:spAutoFit/>
          </a:bodyPr>
          <a:lstStyle/>
          <a:p>
            <a:pPr algn="ctr" fontAlgn="base"/>
            <a:r>
              <a:rPr lang="en-US" sz="2800" dirty="0" smtClean="0">
                <a:solidFill>
                  <a:schemeClr val="tx1">
                    <a:lumMod val="65000"/>
                    <a:lumOff val="35000"/>
                  </a:schemeClr>
                </a:solidFill>
                <a:latin typeface="Helvetica Neue Thin" charset="0"/>
                <a:ea typeface="Helvetica Neue Thin" charset="0"/>
                <a:cs typeface="Helvetica Neue Thin" charset="0"/>
              </a:rPr>
              <a:t>Personalized vs. Generic Emails</a:t>
            </a:r>
          </a:p>
        </p:txBody>
      </p:sp>
      <p:sp>
        <p:nvSpPr>
          <p:cNvPr id="3" name="TextBox 2"/>
          <p:cNvSpPr txBox="1"/>
          <p:nvPr/>
        </p:nvSpPr>
        <p:spPr>
          <a:xfrm>
            <a:off x="1763954" y="4176791"/>
            <a:ext cx="2784737" cy="369332"/>
          </a:xfrm>
          <a:prstGeom prst="rect">
            <a:avLst/>
          </a:prstGeom>
          <a:noFill/>
        </p:spPr>
        <p:txBody>
          <a:bodyPr wrap="none" rtlCol="0">
            <a:spAutoFit/>
          </a:bodyPr>
          <a:lstStyle/>
          <a:p>
            <a:r>
              <a:rPr lang="en-US" sz="1800" dirty="0">
                <a:solidFill>
                  <a:schemeClr val="tx1">
                    <a:lumMod val="65000"/>
                    <a:lumOff val="35000"/>
                  </a:schemeClr>
                </a:solidFill>
                <a:latin typeface="Helvetica Neue Medium" charset="0"/>
                <a:ea typeface="Helvetica Neue Medium" charset="0"/>
                <a:cs typeface="Helvetica Neue Medium" charset="0"/>
              </a:rPr>
              <a:t>360% higher </a:t>
            </a:r>
            <a:r>
              <a:rPr lang="en-US" sz="1800" dirty="0">
                <a:solidFill>
                  <a:schemeClr val="tx1">
                    <a:lumMod val="65000"/>
                    <a:lumOff val="35000"/>
                  </a:schemeClr>
                </a:solidFill>
                <a:latin typeface="Helvetica Neue Light" charset="0"/>
                <a:ea typeface="Helvetica Neue Light" charset="0"/>
                <a:cs typeface="Helvetica Neue Light" charset="0"/>
              </a:rPr>
              <a:t>conversions</a:t>
            </a:r>
            <a:endParaRPr lang="en-US" sz="1600" dirty="0"/>
          </a:p>
        </p:txBody>
      </p:sp>
    </p:spTree>
    <p:extLst>
      <p:ext uri="{BB962C8B-B14F-4D97-AF65-F5344CB8AC3E}">
        <p14:creationId xmlns:p14="http://schemas.microsoft.com/office/powerpoint/2010/main" val="36306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854360" y="918753"/>
            <a:ext cx="1879398" cy="1879398"/>
          </a:xfrm>
          <a:prstGeom prst="rect">
            <a:avLst/>
          </a:prstGeom>
        </p:spPr>
      </p:pic>
      <p:sp>
        <p:nvSpPr>
          <p:cNvPr id="9" name="TextBox 8"/>
          <p:cNvSpPr txBox="1"/>
          <p:nvPr/>
        </p:nvSpPr>
        <p:spPr>
          <a:xfrm>
            <a:off x="3666768" y="3008292"/>
            <a:ext cx="4240103" cy="584775"/>
          </a:xfrm>
          <a:prstGeom prst="rect">
            <a:avLst/>
          </a:prstGeom>
          <a:noFill/>
        </p:spPr>
        <p:txBody>
          <a:bodyPr wrap="square" rtlCol="0">
            <a:spAutoFit/>
          </a:bodyPr>
          <a:lstStyle/>
          <a:p>
            <a:r>
              <a:rPr lang="en-US" sz="1600" dirty="0">
                <a:solidFill>
                  <a:srgbClr val="595959"/>
                </a:solidFill>
                <a:latin typeface="Helvetica Neue Thin" charset="0"/>
                <a:ea typeface="Helvetica Neue Thin" charset="0"/>
                <a:cs typeface="Helvetica Neue Thin" charset="0"/>
              </a:rPr>
              <a:t>Best-in-Class </a:t>
            </a:r>
            <a:r>
              <a:rPr lang="en-US" sz="1600" dirty="0" smtClean="0">
                <a:solidFill>
                  <a:srgbClr val="595959"/>
                </a:solidFill>
                <a:latin typeface="Helvetica Neue Thin" charset="0"/>
                <a:ea typeface="Helvetica Neue Thin" charset="0"/>
                <a:cs typeface="Helvetica Neue Thin" charset="0"/>
              </a:rPr>
              <a:t>companies are </a:t>
            </a:r>
            <a:r>
              <a:rPr lang="en-US" sz="1600" b="1" dirty="0">
                <a:solidFill>
                  <a:srgbClr val="595959"/>
                </a:solidFill>
                <a:latin typeface="Helvetica Neue Thin" charset="0"/>
                <a:ea typeface="Helvetica Neue Thin" charset="0"/>
                <a:cs typeface="Helvetica Neue Thin" charset="0"/>
              </a:rPr>
              <a:t>67% </a:t>
            </a:r>
            <a:r>
              <a:rPr lang="en-US" sz="1600" dirty="0">
                <a:solidFill>
                  <a:srgbClr val="595959"/>
                </a:solidFill>
                <a:latin typeface="Helvetica Neue Thin" charset="0"/>
                <a:ea typeface="Helvetica Neue Thin" charset="0"/>
                <a:cs typeface="Helvetica Neue Thin" charset="0"/>
              </a:rPr>
              <a:t>more likely </a:t>
            </a:r>
            <a:r>
              <a:rPr lang="en-US" sz="1600" dirty="0" smtClean="0">
                <a:solidFill>
                  <a:srgbClr val="595959"/>
                </a:solidFill>
                <a:latin typeface="Helvetica Neue Thin" charset="0"/>
                <a:ea typeface="Helvetica Neue Thin" charset="0"/>
                <a:cs typeface="Helvetica Neue Thin" charset="0"/>
              </a:rPr>
              <a:t>to use </a:t>
            </a:r>
            <a:r>
              <a:rPr lang="en-US" sz="1600" dirty="0">
                <a:solidFill>
                  <a:srgbClr val="595959"/>
                </a:solidFill>
                <a:latin typeface="Helvetica Neue Thin" charset="0"/>
                <a:ea typeface="Helvetica Neue Thin" charset="0"/>
                <a:cs typeface="Helvetica Neue Thin" charset="0"/>
              </a:rPr>
              <a:t>a </a:t>
            </a:r>
            <a:r>
              <a:rPr lang="en-US" sz="1600" dirty="0" smtClean="0">
                <a:solidFill>
                  <a:srgbClr val="595959"/>
                </a:solidFill>
                <a:latin typeface="Helvetica Neue Thin" charset="0"/>
                <a:ea typeface="Helvetica Neue Thin" charset="0"/>
                <a:cs typeface="Helvetica Neue Thin" charset="0"/>
              </a:rPr>
              <a:t>marketing automation </a:t>
            </a:r>
            <a:r>
              <a:rPr lang="en-US" sz="1600" dirty="0">
                <a:solidFill>
                  <a:srgbClr val="595959"/>
                </a:solidFill>
                <a:latin typeface="Helvetica Neue Thin" charset="0"/>
                <a:ea typeface="Helvetica Neue Thin" charset="0"/>
                <a:cs typeface="Helvetica Neue Thin" charset="0"/>
              </a:rPr>
              <a:t>platform.</a:t>
            </a:r>
          </a:p>
        </p:txBody>
      </p:sp>
      <p:grpSp>
        <p:nvGrpSpPr>
          <p:cNvPr id="2" name="Group 1"/>
          <p:cNvGrpSpPr/>
          <p:nvPr/>
        </p:nvGrpSpPr>
        <p:grpSpPr>
          <a:xfrm>
            <a:off x="5386629" y="1429416"/>
            <a:ext cx="904415" cy="908460"/>
            <a:chOff x="5159138" y="1429416"/>
            <a:chExt cx="904415" cy="908460"/>
          </a:xfrm>
        </p:grpSpPr>
        <p:sp>
          <p:nvSpPr>
            <p:cNvPr id="25" name="Rectangle 24"/>
            <p:cNvSpPr/>
            <p:nvPr/>
          </p:nvSpPr>
          <p:spPr>
            <a:xfrm>
              <a:off x="5159138" y="1814656"/>
              <a:ext cx="904415" cy="523220"/>
            </a:xfrm>
            <a:prstGeom prst="rect">
              <a:avLst/>
            </a:prstGeom>
          </p:spPr>
          <p:txBody>
            <a:bodyPr wrap="none">
              <a:spAutoFit/>
            </a:bodyPr>
            <a:lstStyle/>
            <a:p>
              <a:r>
                <a:rPr lang="en-US" sz="2800" dirty="0" smtClean="0">
                  <a:solidFill>
                    <a:schemeClr val="tx1">
                      <a:lumMod val="65000"/>
                      <a:lumOff val="35000"/>
                    </a:schemeClr>
                  </a:solidFill>
                  <a:latin typeface="Helvetica Neue Light" charset="0"/>
                  <a:ea typeface="Helvetica Neue Light" charset="0"/>
                  <a:cs typeface="Helvetica Neue Light" charset="0"/>
                </a:rPr>
                <a:t>67%</a:t>
              </a:r>
              <a:endParaRPr lang="en-US" sz="2400" dirty="0">
                <a:solidFill>
                  <a:schemeClr val="tx1">
                    <a:lumMod val="65000"/>
                    <a:lumOff val="35000"/>
                  </a:schemeClr>
                </a:solidFill>
                <a:latin typeface="Helvetica Neue Light" charset="0"/>
                <a:ea typeface="Helvetica Neue Light" charset="0"/>
                <a:cs typeface="Helvetica Neue Light" charset="0"/>
              </a:endParaRPr>
            </a:p>
          </p:txBody>
        </p:sp>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74848" y="1429416"/>
              <a:ext cx="383439" cy="385240"/>
            </a:xfrm>
            <a:prstGeom prst="rect">
              <a:avLst/>
            </a:prstGeom>
          </p:spPr>
        </p:pic>
      </p:grpSp>
      <p:grpSp>
        <p:nvGrpSpPr>
          <p:cNvPr id="3" name="Group 2"/>
          <p:cNvGrpSpPr/>
          <p:nvPr/>
        </p:nvGrpSpPr>
        <p:grpSpPr>
          <a:xfrm>
            <a:off x="3757302" y="3943944"/>
            <a:ext cx="4015775" cy="770198"/>
            <a:chOff x="3757302" y="3943944"/>
            <a:chExt cx="4015775" cy="770198"/>
          </a:xfrm>
        </p:grpSpPr>
        <p:pic>
          <p:nvPicPr>
            <p:cNvPr id="11" name="Picture 10"/>
            <p:cNvPicPr>
              <a:picLocks noChangeAspect="1"/>
            </p:cNvPicPr>
            <p:nvPr/>
          </p:nvPicPr>
          <p:blipFill>
            <a:blip r:embed="rId4" cstate="email">
              <a:alphaModFix amt="85000"/>
              <a:extLst>
                <a:ext uri="{28A0092B-C50C-407E-A947-70E740481C1C}">
                  <a14:useLocalDpi xmlns:a14="http://schemas.microsoft.com/office/drawing/2010/main"/>
                </a:ext>
              </a:extLst>
            </a:blip>
            <a:stretch>
              <a:fillRect/>
            </a:stretch>
          </p:blipFill>
          <p:spPr>
            <a:xfrm>
              <a:off x="4051210" y="3943944"/>
              <a:ext cx="770198" cy="770198"/>
            </a:xfrm>
            <a:prstGeom prst="rect">
              <a:avLst/>
            </a:prstGeom>
          </p:spPr>
        </p:pic>
        <p:sp>
          <p:nvSpPr>
            <p:cNvPr id="13" name="Rectangle 12"/>
            <p:cNvSpPr/>
            <p:nvPr/>
          </p:nvSpPr>
          <p:spPr>
            <a:xfrm>
              <a:off x="4903173" y="4198901"/>
              <a:ext cx="2869904" cy="184666"/>
            </a:xfrm>
            <a:prstGeom prst="rect">
              <a:avLst/>
            </a:prstGeom>
          </p:spPr>
          <p:txBody>
            <a:bodyPr wrap="square" lIns="0" rIns="0">
              <a:spAutoFit/>
            </a:bodyPr>
            <a:lstStyle/>
            <a:p>
              <a:r>
                <a:rPr lang="en-US" sz="600" dirty="0">
                  <a:solidFill>
                    <a:schemeClr val="bg1">
                      <a:lumMod val="50000"/>
                    </a:schemeClr>
                  </a:solidFill>
                  <a:latin typeface="Helvetica Neue Thin" charset="0"/>
                  <a:ea typeface="Helvetica Neue Thin" charset="0"/>
                  <a:cs typeface="Helvetica Neue Thin" charset="0"/>
                </a:rPr>
                <a:t>“State of Marketing Automation 2014: Processes that Produce” (2014)</a:t>
              </a:r>
            </a:p>
          </p:txBody>
        </p:sp>
        <p:sp>
          <p:nvSpPr>
            <p:cNvPr id="15" name="TextBox 14"/>
            <p:cNvSpPr txBox="1"/>
            <p:nvPr/>
          </p:nvSpPr>
          <p:spPr>
            <a:xfrm>
              <a:off x="3757302" y="4179511"/>
              <a:ext cx="284693" cy="223446"/>
            </a:xfrm>
            <a:prstGeom prst="rect">
              <a:avLst/>
            </a:prstGeom>
            <a:noFill/>
          </p:spPr>
          <p:txBody>
            <a:bodyPr wrap="square" lIns="0" rIns="0" rtlCol="0">
              <a:spAutoFit/>
            </a:bodyPr>
            <a:lstStyle/>
            <a:p>
              <a:r>
                <a:rPr lang="en-US" sz="600" dirty="0" smtClean="0">
                  <a:solidFill>
                    <a:schemeClr val="bg1">
                      <a:lumMod val="50000"/>
                    </a:schemeClr>
                  </a:solidFill>
                  <a:latin typeface="Helvetica Neue Thin" charset="0"/>
                  <a:ea typeface="Helvetica Neue Thin" charset="0"/>
                  <a:cs typeface="Helvetica Neue Thin" charset="0"/>
                </a:rPr>
                <a:t>Source:</a:t>
              </a:r>
              <a:endParaRPr lang="en-US" sz="600" dirty="0">
                <a:solidFill>
                  <a:schemeClr val="bg1">
                    <a:lumMod val="50000"/>
                  </a:schemeClr>
                </a:solidFill>
                <a:latin typeface="Helvetica Neue Thin" charset="0"/>
                <a:ea typeface="Helvetica Neue Thin" charset="0"/>
                <a:cs typeface="Helvetica Neue Thin" charset="0"/>
              </a:endParaRPr>
            </a:p>
          </p:txBody>
        </p:sp>
      </p:grpSp>
      <p:sp>
        <p:nvSpPr>
          <p:cNvPr id="14" name="Rectangle 13">
            <a:hlinkClick r:id="" action="ppaction://customshow?id=1"/>
          </p:cNvPr>
          <p:cNvSpPr/>
          <p:nvPr/>
        </p:nvSpPr>
        <p:spPr>
          <a:xfrm>
            <a:off x="-189471" y="-98339"/>
            <a:ext cx="9426603" cy="5356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 action="ppaction://customshow?id=1"/>
          </p:cNvPr>
          <p:cNvSpPr/>
          <p:nvPr/>
        </p:nvSpPr>
        <p:spPr>
          <a:xfrm>
            <a:off x="-209404" y="-89874"/>
            <a:ext cx="9505804" cy="5356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09860"/>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1"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37"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outVertical)">
                                      <p:cBhvr>
                                        <p:cTn id="12" dur="500"/>
                                        <p:tgtEl>
                                          <p:spTgt spid="3"/>
                                        </p:tgtEl>
                                      </p:cBhvr>
                                    </p:animEffect>
                                  </p:childTnLst>
                                </p:cTn>
                              </p:par>
                            </p:childTnLst>
                          </p:cTn>
                        </p:par>
                        <p:par>
                          <p:cTn id="13" fill="hold">
                            <p:stCondLst>
                              <p:cond delay="1000"/>
                            </p:stCondLst>
                            <p:childTnLst>
                              <p:par>
                                <p:cTn id="14" presetID="21" presetClass="entr" presetSubtype="1"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1)">
                                      <p:cBhvr>
                                        <p:cTn id="16" dur="1000"/>
                                        <p:tgtEl>
                                          <p:spTgt spid="23"/>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childTnLst>
                                </p:cTn>
                              </p:par>
                            </p:childTnLst>
                          </p:cTn>
                        </p:par>
                        <p:par>
                          <p:cTn id="21" fill="hold">
                            <p:stCondLst>
                              <p:cond delay="2500"/>
                            </p:stCondLst>
                            <p:childTnLst>
                              <p:par>
                                <p:cTn id="22" presetID="26" presetClass="emph" presetSubtype="0" fill="hold" nodeType="afterEffect">
                                  <p:stCondLst>
                                    <p:cond delay="0"/>
                                  </p:stCondLst>
                                  <p:childTnLst>
                                    <p:animEffect transition="out" filter="fade">
                                      <p:cBhvr>
                                        <p:cTn id="23" dur="500" tmFilter="0, 0; .2, .5; .8, .5; 1, 0"/>
                                        <p:tgtEl>
                                          <p:spTgt spid="2"/>
                                        </p:tgtEl>
                                      </p:cBhvr>
                                    </p:animEffect>
                                    <p:animScale>
                                      <p:cBhvr>
                                        <p:cTn id="24" dur="250" autoRev="1" fill="hold"/>
                                        <p:tgtEl>
                                          <p:spTgt spid="2"/>
                                        </p:tgtEl>
                                      </p:cBhvr>
                                      <p:by x="105000" y="105000"/>
                                    </p:animScale>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23"/>
                                        </p:tgtEl>
                                      </p:cBhvr>
                                    </p:animEffect>
                                    <p:set>
                                      <p:cBhvr>
                                        <p:cTn id="29" dur="1" fill="hold">
                                          <p:stCondLst>
                                            <p:cond delay="499"/>
                                          </p:stCondLst>
                                        </p:cTn>
                                        <p:tgtEl>
                                          <p:spTgt spid="23"/>
                                        </p:tgtEl>
                                        <p:attrNameLst>
                                          <p:attrName>style.visibility</p:attrName>
                                        </p:attrNameLst>
                                      </p:cBhvr>
                                      <p:to>
                                        <p:strVal val="hidden"/>
                                      </p:to>
                                    </p:set>
                                  </p:childTnLst>
                                </p:cTn>
                              </p:par>
                              <p:par>
                                <p:cTn id="30" presetID="10" presetClass="exit" presetSubtype="0" fill="hold" grpId="2" nodeType="withEffect">
                                  <p:stCondLst>
                                    <p:cond delay="0"/>
                                  </p:stCondLst>
                                  <p:childTnLst>
                                    <p:animEffect transition="out" filter="fade">
                                      <p:cBhvr>
                                        <p:cTn id="31" dur="500"/>
                                        <p:tgtEl>
                                          <p:spTgt spid="9"/>
                                        </p:tgtEl>
                                      </p:cBhvr>
                                    </p:animEffect>
                                    <p:set>
                                      <p:cBhvr>
                                        <p:cTn id="32" dur="1" fill="hold">
                                          <p:stCondLst>
                                            <p:cond delay="499"/>
                                          </p:stCondLst>
                                        </p:cTn>
                                        <p:tgtEl>
                                          <p:spTgt spid="9"/>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2"/>
                                        </p:tgtEl>
                                      </p:cBhvr>
                                    </p:animEffect>
                                    <p:set>
                                      <p:cBhvr>
                                        <p:cTn id="35" dur="1" fill="hold">
                                          <p:stCondLst>
                                            <p:cond delay="499"/>
                                          </p:stCondLst>
                                        </p:cTn>
                                        <p:tgtEl>
                                          <p:spTgt spid="2"/>
                                        </p:tgtEl>
                                        <p:attrNameLst>
                                          <p:attrName>style.visibility</p:attrName>
                                        </p:attrNameLst>
                                      </p:cBhvr>
                                      <p:to>
                                        <p:strVal val="hidden"/>
                                      </p:to>
                                    </p:set>
                                  </p:childTnLst>
                                </p:cTn>
                              </p:par>
                              <p:par>
                                <p:cTn id="36" presetID="10" presetClass="exit" presetSubtype="0" fill="hold" nodeType="withEffect">
                                  <p:stCondLst>
                                    <p:cond delay="0"/>
                                  </p:stCondLst>
                                  <p:childTnLst>
                                    <p:animEffect transition="out" filter="fade">
                                      <p:cBhvr>
                                        <p:cTn id="37" dur="500"/>
                                        <p:tgtEl>
                                          <p:spTgt spid="3"/>
                                        </p:tgtEl>
                                      </p:cBhvr>
                                    </p:animEffect>
                                    <p:set>
                                      <p:cBhvr>
                                        <p:cTn id="38"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9" grpId="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0642" y="379172"/>
            <a:ext cx="6503593" cy="3756622"/>
          </a:xfrm>
          <a:prstGeom prst="rect">
            <a:avLst/>
          </a:prstGeom>
          <a:effectLst>
            <a:outerShdw blurRad="63500" dist="25400" sx="101000" sy="101000" algn="ctr" rotWithShape="0">
              <a:prstClr val="black">
                <a:alpha val="13000"/>
              </a:prstClr>
            </a:outerShdw>
          </a:effectLst>
        </p:spPr>
      </p:pic>
      <p:sp>
        <p:nvSpPr>
          <p:cNvPr id="42" name="Rectangle 41"/>
          <p:cNvSpPr/>
          <p:nvPr/>
        </p:nvSpPr>
        <p:spPr>
          <a:xfrm>
            <a:off x="4375626" y="3165434"/>
            <a:ext cx="4134494" cy="215444"/>
          </a:xfrm>
          <a:prstGeom prst="rect">
            <a:avLst/>
          </a:prstGeom>
        </p:spPr>
        <p:txBody>
          <a:bodyPr wrap="square">
            <a:spAutoFit/>
          </a:bodyPr>
          <a:lstStyle/>
          <a:p>
            <a:pPr fontAlgn="base"/>
            <a:r>
              <a:rPr lang="en-US" sz="800" dirty="0" smtClean="0">
                <a:solidFill>
                  <a:schemeClr val="bg2">
                    <a:lumMod val="90000"/>
                  </a:schemeClr>
                </a:solidFill>
                <a:latin typeface="Helvetica Neue Light" charset="0"/>
                <a:ea typeface="Helvetica Neue Light" charset="0"/>
                <a:cs typeface="Helvetica Neue Light" charset="0"/>
              </a:rPr>
              <a:t>Source:</a:t>
            </a:r>
            <a:endParaRPr lang="en-US" sz="800" dirty="0">
              <a:solidFill>
                <a:schemeClr val="bg2">
                  <a:lumMod val="90000"/>
                </a:schemeClr>
              </a:solidFill>
              <a:latin typeface="Helvetica Neue Light" charset="0"/>
              <a:ea typeface="Helvetica Neue Light" charset="0"/>
              <a:cs typeface="Helvetica Neue Light" charset="0"/>
            </a:endParaRPr>
          </a:p>
        </p:txBody>
      </p:sp>
      <p:pic>
        <p:nvPicPr>
          <p:cNvPr id="2" name="Picture 1"/>
          <p:cNvPicPr>
            <a:picLocks noChangeAspect="1"/>
          </p:cNvPicPr>
          <p:nvPr/>
        </p:nvPicPr>
        <p:blipFill rotWithShape="1">
          <a:blip r:embed="rId4" cstate="email">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4923876" y="3165430"/>
            <a:ext cx="523917" cy="215444"/>
          </a:xfrm>
          <a:prstGeom prst="rect">
            <a:avLst/>
          </a:prstGeom>
        </p:spPr>
      </p:pic>
      <p:sp>
        <p:nvSpPr>
          <p:cNvPr id="20" name="Oval 19"/>
          <p:cNvSpPr/>
          <p:nvPr/>
        </p:nvSpPr>
        <p:spPr>
          <a:xfrm>
            <a:off x="681602" y="457200"/>
            <a:ext cx="3118842" cy="3150533"/>
          </a:xfrm>
          <a:prstGeom prst="ellipse">
            <a:avLst/>
          </a:prstGeom>
          <a:noFill/>
          <a:ln w="4445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10225" y="1967022"/>
            <a:ext cx="2168772" cy="2168772"/>
          </a:xfrm>
          <a:prstGeom prst="rect">
            <a:avLst/>
          </a:prstGeom>
        </p:spPr>
      </p:pic>
      <p:sp>
        <p:nvSpPr>
          <p:cNvPr id="8" name="Rectangle 7"/>
          <p:cNvSpPr/>
          <p:nvPr/>
        </p:nvSpPr>
        <p:spPr>
          <a:xfrm>
            <a:off x="2648728" y="3051408"/>
            <a:ext cx="904415" cy="523220"/>
          </a:xfrm>
          <a:prstGeom prst="rect">
            <a:avLst/>
          </a:prstGeom>
        </p:spPr>
        <p:txBody>
          <a:bodyPr wrap="none">
            <a:spAutoFit/>
          </a:bodyPr>
          <a:lstStyle/>
          <a:p>
            <a:r>
              <a:rPr lang="en-US" sz="2800" dirty="0" smtClean="0">
                <a:solidFill>
                  <a:schemeClr val="tx1">
                    <a:lumMod val="65000"/>
                    <a:lumOff val="35000"/>
                  </a:schemeClr>
                </a:solidFill>
                <a:latin typeface="Helvetica Neue Light" charset="0"/>
                <a:ea typeface="Helvetica Neue Light" charset="0"/>
                <a:cs typeface="Helvetica Neue Light" charset="0"/>
              </a:rPr>
              <a:t>93%</a:t>
            </a:r>
            <a:endParaRPr lang="en-US" sz="2400" dirty="0">
              <a:solidFill>
                <a:schemeClr val="tx1">
                  <a:lumMod val="65000"/>
                  <a:lumOff val="35000"/>
                </a:schemeClr>
              </a:solidFill>
              <a:latin typeface="Helvetica Neue Light" charset="0"/>
              <a:ea typeface="Helvetica Neue Light" charset="0"/>
              <a:cs typeface="Helvetica Neue Light" charset="0"/>
            </a:endParaRPr>
          </a:p>
        </p:txBody>
      </p:sp>
      <p:pic>
        <p:nvPicPr>
          <p:cNvPr id="3" name="Picture 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85729" y="2630755"/>
            <a:ext cx="445053" cy="441919"/>
          </a:xfrm>
          <a:prstGeom prst="rect">
            <a:avLst/>
          </a:prstGeom>
        </p:spPr>
      </p:pic>
      <p:sp>
        <p:nvSpPr>
          <p:cNvPr id="4" name="TextBox 3"/>
          <p:cNvSpPr txBox="1"/>
          <p:nvPr/>
        </p:nvSpPr>
        <p:spPr>
          <a:xfrm>
            <a:off x="1282652" y="4218621"/>
            <a:ext cx="3896259" cy="369332"/>
          </a:xfrm>
          <a:prstGeom prst="rect">
            <a:avLst/>
          </a:prstGeom>
          <a:noFill/>
        </p:spPr>
        <p:txBody>
          <a:bodyPr wrap="none" rtlCol="0">
            <a:spAutoFit/>
          </a:bodyPr>
          <a:lstStyle/>
          <a:p>
            <a:r>
              <a:rPr lang="en-US" sz="1800" b="1" dirty="0" smtClean="0">
                <a:solidFill>
                  <a:schemeClr val="tx1">
                    <a:lumMod val="65000"/>
                    <a:lumOff val="35000"/>
                  </a:schemeClr>
                </a:solidFill>
                <a:latin typeface="Helvetica Neue Light" charset="0"/>
                <a:ea typeface="Helvetica Neue Light" charset="0"/>
                <a:cs typeface="Helvetica Neue Light" charset="0"/>
              </a:rPr>
              <a:t>93% exceed </a:t>
            </a:r>
            <a:r>
              <a:rPr lang="en-US" sz="1800" dirty="0">
                <a:solidFill>
                  <a:schemeClr val="tx1">
                    <a:lumMod val="65000"/>
                    <a:lumOff val="35000"/>
                  </a:schemeClr>
                </a:solidFill>
                <a:latin typeface="Helvetica Neue Light" charset="0"/>
                <a:ea typeface="Helvetica Neue Light" charset="0"/>
                <a:cs typeface="Helvetica Neue Light" charset="0"/>
              </a:rPr>
              <a:t>lead and revenue goals</a:t>
            </a:r>
            <a:endParaRPr lang="en-US" sz="1600" dirty="0"/>
          </a:p>
        </p:txBody>
      </p:sp>
      <p:sp>
        <p:nvSpPr>
          <p:cNvPr id="13" name="Rectangle 12"/>
          <p:cNvSpPr/>
          <p:nvPr/>
        </p:nvSpPr>
        <p:spPr>
          <a:xfrm>
            <a:off x="4375626" y="1550938"/>
            <a:ext cx="3788395" cy="1384995"/>
          </a:xfrm>
          <a:prstGeom prst="rect">
            <a:avLst/>
          </a:prstGeom>
        </p:spPr>
        <p:txBody>
          <a:bodyPr wrap="square">
            <a:spAutoFit/>
          </a:bodyPr>
          <a:lstStyle/>
          <a:p>
            <a:pPr algn="ctr" fontAlgn="base"/>
            <a:r>
              <a:rPr lang="en-US" sz="2800" dirty="0" smtClean="0">
                <a:solidFill>
                  <a:schemeClr val="tx1">
                    <a:lumMod val="65000"/>
                    <a:lumOff val="35000"/>
                  </a:schemeClr>
                </a:solidFill>
                <a:latin typeface="Helvetica Neue Thin" charset="0"/>
                <a:ea typeface="Helvetica Neue Thin" charset="0"/>
                <a:cs typeface="Helvetica Neue Thin" charset="0"/>
              </a:rPr>
              <a:t>Companies that use  Personas to segment their customers</a:t>
            </a:r>
          </a:p>
        </p:txBody>
      </p:sp>
    </p:spTree>
    <p:extLst>
      <p:ext uri="{BB962C8B-B14F-4D97-AF65-F5344CB8AC3E}">
        <p14:creationId xmlns:p14="http://schemas.microsoft.com/office/powerpoint/2010/main" val="1386361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596508" y="1218083"/>
            <a:ext cx="1218076" cy="307777"/>
          </a:xfrm>
          <a:prstGeom prst="rect">
            <a:avLst/>
          </a:prstGeom>
        </p:spPr>
        <p:txBody>
          <a:bodyPr wrap="square">
            <a:spAutoFit/>
          </a:bodyPr>
          <a:lstStyle/>
          <a:p>
            <a:pPr algn="ctr"/>
            <a:r>
              <a:rPr lang="en-US" sz="1400" dirty="0" smtClean="0">
                <a:solidFill>
                  <a:schemeClr val="bg2"/>
                </a:solidFill>
                <a:latin typeface="Helvetica Neue" charset="0"/>
                <a:ea typeface="Helvetica Neue" charset="0"/>
                <a:cs typeface="Helvetica Neue" charset="0"/>
              </a:rPr>
              <a:t>Video Here</a:t>
            </a:r>
            <a:endParaRPr lang="en-US" sz="1400" dirty="0">
              <a:solidFill>
                <a:schemeClr val="bg2"/>
              </a:solidFill>
              <a:latin typeface="Helvetica Neue" charset="0"/>
              <a:ea typeface="Helvetica Neue" charset="0"/>
              <a:cs typeface="Helvetica Neue" charset="0"/>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7081" y="792977"/>
            <a:ext cx="2237955" cy="1367425"/>
          </a:xfrm>
          <a:prstGeom prst="rect">
            <a:avLst/>
          </a:prstGeom>
        </p:spPr>
      </p:pic>
      <p:pic>
        <p:nvPicPr>
          <p:cNvPr id="19" name="Picture 1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31011" y="1160030"/>
            <a:ext cx="2087893" cy="1798333"/>
          </a:xfrm>
          <a:prstGeom prst="rect">
            <a:avLst/>
          </a:prstGeom>
          <a:ln>
            <a:solidFill>
              <a:schemeClr val="bg1">
                <a:lumMod val="85000"/>
              </a:schemeClr>
            </a:solidFill>
          </a:ln>
          <a:effectLst>
            <a:outerShdw blurRad="50800" dist="76200" dir="8100000" algn="tr" rotWithShape="0">
              <a:prstClr val="black">
                <a:alpha val="3000"/>
              </a:prstClr>
            </a:outerShdw>
          </a:effectLst>
        </p:spPr>
      </p:pic>
      <p:pic>
        <p:nvPicPr>
          <p:cNvPr id="23" name="Picture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67171" y="1793502"/>
            <a:ext cx="2314217" cy="2480840"/>
          </a:xfrm>
          <a:prstGeom prst="rect">
            <a:avLst/>
          </a:prstGeom>
          <a:ln>
            <a:solidFill>
              <a:schemeClr val="bg1">
                <a:lumMod val="85000"/>
              </a:schemeClr>
            </a:solidFill>
          </a:ln>
          <a:effectLst>
            <a:outerShdw blurRad="50800" dist="76200" dir="8100000" algn="tr" rotWithShape="0">
              <a:prstClr val="black">
                <a:alpha val="3000"/>
              </a:prstClr>
            </a:outerShdw>
          </a:effectLst>
        </p:spPr>
      </p:pic>
      <p:graphicFrame>
        <p:nvGraphicFramePr>
          <p:cNvPr id="3" name="Diagram 2"/>
          <p:cNvGraphicFramePr/>
          <p:nvPr>
            <p:extLst/>
          </p:nvPr>
        </p:nvGraphicFramePr>
        <p:xfrm>
          <a:off x="620605" y="1855586"/>
          <a:ext cx="7807400" cy="465296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22" name="Picture 21"/>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378031" y="2246521"/>
            <a:ext cx="1778280" cy="1770854"/>
          </a:xfrm>
          <a:prstGeom prst="rect">
            <a:avLst/>
          </a:prstGeom>
          <a:ln>
            <a:noFill/>
          </a:ln>
          <a:effectLst>
            <a:outerShdw blurRad="50800" dist="76200" dir="8100000" algn="tr" rotWithShape="0">
              <a:schemeClr val="bg2">
                <a:lumMod val="90000"/>
                <a:alpha val="67000"/>
              </a:schemeClr>
            </a:outerShdw>
          </a:effectLst>
        </p:spPr>
      </p:pic>
      <p:sp>
        <p:nvSpPr>
          <p:cNvPr id="20" name="TextBox 19"/>
          <p:cNvSpPr txBox="1"/>
          <p:nvPr/>
        </p:nvSpPr>
        <p:spPr>
          <a:xfrm>
            <a:off x="-47695" y="194014"/>
            <a:ext cx="9144000" cy="584775"/>
          </a:xfrm>
          <a:prstGeom prst="rect">
            <a:avLst/>
          </a:prstGeom>
          <a:noFill/>
        </p:spPr>
        <p:txBody>
          <a:bodyPr wrap="square" rtlCol="0">
            <a:spAutoFit/>
          </a:bodyPr>
          <a:lstStyle/>
          <a:p>
            <a:pPr algn="ctr"/>
            <a:r>
              <a:rPr lang="en-US" sz="3200" dirty="0" smtClean="0">
                <a:solidFill>
                  <a:schemeClr val="tx1">
                    <a:lumMod val="65000"/>
                    <a:lumOff val="35000"/>
                  </a:schemeClr>
                </a:solidFill>
                <a:latin typeface="Helvetica Neue Thin" charset="0"/>
                <a:ea typeface="Helvetica Neue Thin" charset="0"/>
                <a:cs typeface="Helvetica Neue Thin" charset="0"/>
              </a:rPr>
              <a:t>The Cumulative Effect?</a:t>
            </a:r>
            <a:endParaRPr lang="en-US" sz="3200" dirty="0" smtClean="0">
              <a:solidFill>
                <a:schemeClr val="tx1">
                  <a:lumMod val="65000"/>
                  <a:lumOff val="35000"/>
                </a:schemeClr>
              </a:solidFill>
              <a:latin typeface="Helvetica Neue Thin" charset="0"/>
              <a:ea typeface="Helvetica Neue Thin" charset="0"/>
              <a:cs typeface="Helvetica Neue Thin" charset="0"/>
              <a:hlinkClick r:id="rId12"/>
            </a:endParaRPr>
          </a:p>
        </p:txBody>
      </p:sp>
      <p:sp>
        <p:nvSpPr>
          <p:cNvPr id="4" name="TextBox 3"/>
          <p:cNvSpPr txBox="1"/>
          <p:nvPr/>
        </p:nvSpPr>
        <p:spPr>
          <a:xfrm>
            <a:off x="391519" y="1687889"/>
            <a:ext cx="3321657" cy="1015663"/>
          </a:xfrm>
          <a:prstGeom prst="rect">
            <a:avLst/>
          </a:prstGeom>
          <a:noFill/>
        </p:spPr>
        <p:txBody>
          <a:bodyPr wrap="square" rtlCol="0">
            <a:spAutoFit/>
          </a:bodyPr>
          <a:lstStyle/>
          <a:p>
            <a:pPr algn="ctr"/>
            <a:r>
              <a:rPr lang="en-US" sz="2000" dirty="0" smtClean="0">
                <a:solidFill>
                  <a:schemeClr val="tx2"/>
                </a:solidFill>
                <a:latin typeface="Helvetica Neue Thin" charset="0"/>
                <a:ea typeface="Helvetica Neue Thin" charset="0"/>
                <a:cs typeface="Helvetica Neue Thin" charset="0"/>
              </a:rPr>
              <a:t>Hyper-Personalized Conversations Widen Your Sales Funnel</a:t>
            </a:r>
            <a:endParaRPr lang="en-US" sz="2000" dirty="0">
              <a:solidFill>
                <a:schemeClr val="tx2"/>
              </a:solidFill>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1687520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6" presetClass="emph" presetSubtype="0" fill="hold" nodeType="withEffect">
                                  <p:stCondLst>
                                    <p:cond delay="0"/>
                                  </p:stCondLst>
                                  <p:childTnLst>
                                    <p:animEffect transition="out" filter="fade">
                                      <p:cBhvr>
                                        <p:cTn id="14" dur="500" tmFilter="0, 0; .2, .5; .8, .5; 1, 0"/>
                                        <p:tgtEl>
                                          <p:spTgt spid="22"/>
                                        </p:tgtEl>
                                      </p:cBhvr>
                                    </p:animEffect>
                                    <p:animScale>
                                      <p:cBhvr>
                                        <p:cTn id="15" dur="250" autoRev="1" fill="hold"/>
                                        <p:tgtEl>
                                          <p:spTgt spid="22"/>
                                        </p:tgtEl>
                                      </p:cBhvr>
                                      <p:by x="105000" y="105000"/>
                                    </p:animScale>
                                  </p:childTnLst>
                                </p:cTn>
                              </p:par>
                              <p:par>
                                <p:cTn id="16" presetID="2" presetClass="entr" presetSubtype="2"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1+#ppt_w/2"/>
                                          </p:val>
                                        </p:tav>
                                        <p:tav tm="100000">
                                          <p:val>
                                            <p:strVal val="#ppt_x"/>
                                          </p:val>
                                        </p:tav>
                                      </p:tavLst>
                                    </p:anim>
                                    <p:anim calcmode="lin" valueType="num">
                                      <p:cBhvr additive="base">
                                        <p:cTn id="19" dur="500" fill="hold"/>
                                        <p:tgtEl>
                                          <p:spTgt spid="23"/>
                                        </p:tgtEl>
                                        <p:attrNameLst>
                                          <p:attrName>ppt_y</p:attrName>
                                        </p:attrNameLst>
                                      </p:cBhvr>
                                      <p:tavLst>
                                        <p:tav tm="0">
                                          <p:val>
                                            <p:strVal val="#ppt_y"/>
                                          </p:val>
                                        </p:tav>
                                        <p:tav tm="100000">
                                          <p:val>
                                            <p:strVal val="#ppt_y"/>
                                          </p:val>
                                        </p:tav>
                                      </p:tavLst>
                                    </p:anim>
                                  </p:childTnLst>
                                </p:cTn>
                              </p:par>
                            </p:childTnLst>
                          </p:cTn>
                        </p:par>
                        <p:par>
                          <p:cTn id="20" fill="hold">
                            <p:stCondLst>
                              <p:cond delay="500"/>
                            </p:stCondLst>
                            <p:childTnLst>
                              <p:par>
                                <p:cTn id="21" presetID="16" presetClass="entr" presetSubtype="2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 name="Picture 5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952305" y="342629"/>
            <a:ext cx="2694406" cy="2637540"/>
          </a:xfrm>
          <a:prstGeom prst="ellipse">
            <a:avLst/>
          </a:prstGeom>
          <a:solidFill>
            <a:schemeClr val="tx1">
              <a:lumMod val="65000"/>
              <a:lumOff val="35000"/>
            </a:schemeClr>
          </a:solidFill>
          <a:ln w="38100">
            <a:solidFill>
              <a:srgbClr val="84C340"/>
            </a:solidFill>
          </a:ln>
          <a:effectLst>
            <a:outerShdw blurRad="50800" dist="76200" dir="8100000" algn="tr" rotWithShape="0">
              <a:prstClr val="black">
                <a:alpha val="3000"/>
              </a:prstClr>
            </a:outerShdw>
          </a:effectLst>
        </p:spPr>
      </p:pic>
      <p:grpSp>
        <p:nvGrpSpPr>
          <p:cNvPr id="3" name="Group 2"/>
          <p:cNvGrpSpPr/>
          <p:nvPr/>
        </p:nvGrpSpPr>
        <p:grpSpPr>
          <a:xfrm>
            <a:off x="3906477" y="866570"/>
            <a:ext cx="1705970" cy="1342610"/>
            <a:chOff x="3611837" y="348410"/>
            <a:chExt cx="1705970" cy="1342610"/>
          </a:xfrm>
        </p:grpSpPr>
        <p:pic>
          <p:nvPicPr>
            <p:cNvPr id="22" name="Picture 2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969567" y="348410"/>
              <a:ext cx="1348240" cy="1342610"/>
            </a:xfrm>
            <a:prstGeom prst="ellipse">
              <a:avLst/>
            </a:prstGeom>
            <a:ln w="57150">
              <a:solidFill>
                <a:schemeClr val="accent1"/>
              </a:solidFill>
            </a:ln>
            <a:effectLst>
              <a:outerShdw blurRad="50800" dist="76200" dir="8100000" algn="tr" rotWithShape="0">
                <a:schemeClr val="bg2">
                  <a:lumMod val="90000"/>
                  <a:alpha val="67000"/>
                </a:schemeClr>
              </a:outerShdw>
            </a:effectLst>
          </p:spPr>
        </p:pic>
        <p:grpSp>
          <p:nvGrpSpPr>
            <p:cNvPr id="47" name="Group 46"/>
            <p:cNvGrpSpPr/>
            <p:nvPr/>
          </p:nvGrpSpPr>
          <p:grpSpPr>
            <a:xfrm>
              <a:off x="3611837" y="1019715"/>
              <a:ext cx="568842" cy="568842"/>
              <a:chOff x="4025814" y="2208523"/>
              <a:chExt cx="1524939" cy="1524939"/>
            </a:xfrm>
          </p:grpSpPr>
          <p:sp>
            <p:nvSpPr>
              <p:cNvPr id="57" name="Oval 56"/>
              <p:cNvSpPr/>
              <p:nvPr/>
            </p:nvSpPr>
            <p:spPr>
              <a:xfrm>
                <a:off x="4025814" y="2208523"/>
                <a:ext cx="1524939" cy="1524939"/>
              </a:xfrm>
              <a:prstGeom prst="ellipse">
                <a:avLst/>
              </a:prstGeom>
              <a:solidFill>
                <a:srgbClr val="83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0" name="Picture 5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69488" y="2412346"/>
                <a:ext cx="1001579" cy="1117291"/>
              </a:xfrm>
              <a:prstGeom prst="rect">
                <a:avLst/>
              </a:prstGeom>
            </p:spPr>
          </p:pic>
        </p:grpSp>
      </p:grpSp>
      <p:sp>
        <p:nvSpPr>
          <p:cNvPr id="61" name="Rectangle 60"/>
          <p:cNvSpPr/>
          <p:nvPr/>
        </p:nvSpPr>
        <p:spPr>
          <a:xfrm>
            <a:off x="437927" y="2385496"/>
            <a:ext cx="4037392" cy="2246769"/>
          </a:xfrm>
          <a:prstGeom prst="rect">
            <a:avLst/>
          </a:prstGeom>
        </p:spPr>
        <p:txBody>
          <a:bodyPr wrap="square">
            <a:spAutoFit/>
          </a:bodyPr>
          <a:lstStyle/>
          <a:p>
            <a:endParaRPr lang="en-US" sz="2000" dirty="0">
              <a:solidFill>
                <a:schemeClr val="tx1">
                  <a:lumMod val="65000"/>
                  <a:lumOff val="35000"/>
                </a:schemeClr>
              </a:solidFill>
              <a:latin typeface="Helvetica Neue Light" charset="0"/>
              <a:ea typeface="Helvetica Neue Light" charset="0"/>
              <a:cs typeface="Helvetica Neue Light" charset="0"/>
            </a:endParaRPr>
          </a:p>
          <a:p>
            <a:r>
              <a:rPr lang="en-US" sz="2000" dirty="0">
                <a:solidFill>
                  <a:srgbClr val="84C340"/>
                </a:solidFill>
                <a:latin typeface="Helvetica Neue Thin" charset="0"/>
                <a:ea typeface="Helvetica Neue Thin" charset="0"/>
                <a:cs typeface="Helvetica Neue Thin" charset="0"/>
              </a:rPr>
              <a:t>H</a:t>
            </a:r>
            <a:r>
              <a:rPr lang="en-US" sz="2000" dirty="0" smtClean="0">
                <a:solidFill>
                  <a:srgbClr val="84C340"/>
                </a:solidFill>
                <a:latin typeface="Helvetica Neue Thin" charset="0"/>
                <a:ea typeface="Helvetica Neue Thin" charset="0"/>
                <a:cs typeface="Helvetica Neue Thin" charset="0"/>
              </a:rPr>
              <a:t>yper-personalized conversations: </a:t>
            </a:r>
            <a:r>
              <a:rPr lang="en-US" sz="2000" dirty="0" smtClean="0">
                <a:solidFill>
                  <a:schemeClr val="tx1">
                    <a:lumMod val="65000"/>
                    <a:lumOff val="35000"/>
                  </a:schemeClr>
                </a:solidFill>
                <a:latin typeface="Helvetica Neue Thin" charset="0"/>
                <a:ea typeface="Helvetica Neue Thin" charset="0"/>
                <a:cs typeface="Helvetica Neue Thin" charset="0"/>
              </a:rPr>
              <a:t/>
            </a:r>
            <a:br>
              <a:rPr lang="en-US" sz="2000" dirty="0" smtClean="0">
                <a:solidFill>
                  <a:schemeClr val="tx1">
                    <a:lumMod val="65000"/>
                    <a:lumOff val="35000"/>
                  </a:schemeClr>
                </a:solidFill>
                <a:latin typeface="Helvetica Neue Thin" charset="0"/>
                <a:ea typeface="Helvetica Neue Thin" charset="0"/>
                <a:cs typeface="Helvetica Neue Thin" charset="0"/>
              </a:rPr>
            </a:br>
            <a:endParaRPr lang="en-US" sz="2000" dirty="0">
              <a:solidFill>
                <a:schemeClr val="tx1">
                  <a:lumMod val="65000"/>
                  <a:lumOff val="35000"/>
                </a:schemeClr>
              </a:solidFill>
              <a:latin typeface="Helvetica Neue Thin" charset="0"/>
              <a:ea typeface="Helvetica Neue Thin" charset="0"/>
              <a:cs typeface="Helvetica Neue Thin" charset="0"/>
            </a:endParaRPr>
          </a:p>
          <a:p>
            <a:pPr marL="342900" indent="-342900">
              <a:buFont typeface="Arial" charset="0"/>
              <a:buChar char="•"/>
            </a:pPr>
            <a:r>
              <a:rPr lang="en-US" sz="2000" dirty="0" smtClean="0">
                <a:solidFill>
                  <a:schemeClr val="tx1">
                    <a:lumMod val="65000"/>
                    <a:lumOff val="35000"/>
                  </a:schemeClr>
                </a:solidFill>
                <a:latin typeface="Helvetica Neue Thin" charset="0"/>
                <a:ea typeface="Helvetica Neue Thin" charset="0"/>
                <a:cs typeface="Helvetica Neue Thin" charset="0"/>
              </a:rPr>
              <a:t>Drive </a:t>
            </a:r>
            <a:r>
              <a:rPr lang="en-US" sz="2000" dirty="0">
                <a:solidFill>
                  <a:schemeClr val="tx1">
                    <a:lumMod val="65000"/>
                    <a:lumOff val="35000"/>
                  </a:schemeClr>
                </a:solidFill>
                <a:latin typeface="Helvetica Neue Thin" charset="0"/>
                <a:ea typeface="Helvetica Neue Thin" charset="0"/>
                <a:cs typeface="Helvetica Neue Thin" charset="0"/>
              </a:rPr>
              <a:t>leads</a:t>
            </a:r>
          </a:p>
          <a:p>
            <a:pPr marL="342900" indent="-342900">
              <a:buFont typeface="Arial" charset="0"/>
              <a:buChar char="•"/>
            </a:pPr>
            <a:r>
              <a:rPr lang="en-US" sz="2000" dirty="0" smtClean="0">
                <a:solidFill>
                  <a:schemeClr val="tx1">
                    <a:lumMod val="65000"/>
                    <a:lumOff val="35000"/>
                  </a:schemeClr>
                </a:solidFill>
                <a:latin typeface="Helvetica Neue Thin" charset="0"/>
                <a:ea typeface="Helvetica Neue Thin" charset="0"/>
                <a:cs typeface="Helvetica Neue Thin" charset="0"/>
              </a:rPr>
              <a:t>Convert </a:t>
            </a:r>
            <a:r>
              <a:rPr lang="en-US" sz="2000" dirty="0">
                <a:solidFill>
                  <a:schemeClr val="tx1">
                    <a:lumMod val="65000"/>
                    <a:lumOff val="35000"/>
                  </a:schemeClr>
                </a:solidFill>
                <a:latin typeface="Helvetica Neue Thin" charset="0"/>
                <a:ea typeface="Helvetica Neue Thin" charset="0"/>
                <a:cs typeface="Helvetica Neue Thin" charset="0"/>
              </a:rPr>
              <a:t>leads to opportunities</a:t>
            </a:r>
          </a:p>
          <a:p>
            <a:pPr marL="342900" indent="-342900">
              <a:buFont typeface="Arial" charset="0"/>
              <a:buChar char="•"/>
            </a:pPr>
            <a:r>
              <a:rPr lang="en-US" sz="2000" dirty="0" smtClean="0">
                <a:solidFill>
                  <a:schemeClr val="tx1">
                    <a:lumMod val="65000"/>
                    <a:lumOff val="35000"/>
                  </a:schemeClr>
                </a:solidFill>
                <a:latin typeface="Helvetica Neue Thin" charset="0"/>
                <a:ea typeface="Helvetica Neue Thin" charset="0"/>
                <a:cs typeface="Helvetica Neue Thin" charset="0"/>
              </a:rPr>
              <a:t>Turn </a:t>
            </a:r>
            <a:r>
              <a:rPr lang="en-US" sz="2000" dirty="0">
                <a:solidFill>
                  <a:schemeClr val="tx1">
                    <a:lumMod val="65000"/>
                    <a:lumOff val="35000"/>
                  </a:schemeClr>
                </a:solidFill>
                <a:latin typeface="Helvetica Neue Thin" charset="0"/>
                <a:ea typeface="Helvetica Neue Thin" charset="0"/>
                <a:cs typeface="Helvetica Neue Thin" charset="0"/>
              </a:rPr>
              <a:t>opportunities into sales</a:t>
            </a:r>
          </a:p>
          <a:p>
            <a:endParaRPr lang="en-US" sz="2000" dirty="0">
              <a:solidFill>
                <a:schemeClr val="tx1">
                  <a:lumMod val="65000"/>
                  <a:lumOff val="35000"/>
                </a:schemeClr>
              </a:solidFill>
              <a:latin typeface="Helvetica Neue Light" charset="0"/>
              <a:ea typeface="Helvetica Neue Light" charset="0"/>
              <a:cs typeface="Helvetica Neue Light" charset="0"/>
            </a:endParaRPr>
          </a:p>
        </p:txBody>
      </p:sp>
      <p:grpSp>
        <p:nvGrpSpPr>
          <p:cNvPr id="2" name="Group 1"/>
          <p:cNvGrpSpPr/>
          <p:nvPr/>
        </p:nvGrpSpPr>
        <p:grpSpPr>
          <a:xfrm>
            <a:off x="7356680" y="622706"/>
            <a:ext cx="1657915" cy="1618982"/>
            <a:chOff x="7076104" y="187929"/>
            <a:chExt cx="1851100" cy="1807630"/>
          </a:xfrm>
        </p:grpSpPr>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076104" y="187929"/>
              <a:ext cx="1851100" cy="1800384"/>
            </a:xfrm>
            <a:prstGeom prst="rect">
              <a:avLst/>
            </a:prstGeom>
            <a:ln>
              <a:noFill/>
            </a:ln>
          </p:spPr>
        </p:pic>
        <p:sp>
          <p:nvSpPr>
            <p:cNvPr id="6" name="Oval 5"/>
            <p:cNvSpPr/>
            <p:nvPr/>
          </p:nvSpPr>
          <p:spPr>
            <a:xfrm>
              <a:off x="7101841" y="195933"/>
              <a:ext cx="1799626" cy="1799626"/>
            </a:xfrm>
            <a:prstGeom prst="ellipse">
              <a:avLst/>
            </a:prstGeom>
            <a:noFill/>
            <a:ln w="44450">
              <a:solidFill>
                <a:srgbClr val="84C340"/>
              </a:solidFill>
            </a:ln>
            <a:effectLst>
              <a:reflection stA="45000" endPos="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9" name="Picture 58"/>
          <p:cNvPicPr>
            <a:picLocks noChangeAspect="1"/>
          </p:cNvPicPr>
          <p:nvPr/>
        </p:nvPicPr>
        <p:blipFill rotWithShape="1">
          <a:blip r:embed="rId7" cstate="email">
            <a:extLst>
              <a:ext uri="{28A0092B-C50C-407E-A947-70E740481C1C}">
                <a14:useLocalDpi xmlns:a14="http://schemas.microsoft.com/office/drawing/2010/main"/>
              </a:ext>
            </a:extLst>
          </a:blip>
          <a:srcRect t="-145"/>
          <a:stretch/>
        </p:blipFill>
        <p:spPr>
          <a:xfrm>
            <a:off x="5696400" y="1658447"/>
            <a:ext cx="2654784" cy="2707302"/>
          </a:xfrm>
          <a:prstGeom prst="ellipse">
            <a:avLst/>
          </a:prstGeom>
          <a:solidFill>
            <a:schemeClr val="bg1"/>
          </a:solidFill>
          <a:ln w="38100">
            <a:solidFill>
              <a:schemeClr val="accent1"/>
            </a:solidFill>
          </a:ln>
          <a:effectLst>
            <a:outerShdw blurRad="50800" dist="76200" dir="8100000" algn="tr" rotWithShape="0">
              <a:prstClr val="black">
                <a:alpha val="3000"/>
              </a:prstClr>
            </a:outerShdw>
          </a:effectLst>
        </p:spPr>
      </p:pic>
    </p:spTree>
    <p:extLst>
      <p:ext uri="{BB962C8B-B14F-4D97-AF65-F5344CB8AC3E}">
        <p14:creationId xmlns:p14="http://schemas.microsoft.com/office/powerpoint/2010/main" val="409850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500" fill="hold"/>
                                        <p:tgtEl>
                                          <p:spTgt spid="58"/>
                                        </p:tgtEl>
                                        <p:attrNameLst>
                                          <p:attrName>ppt_x</p:attrName>
                                        </p:attrNameLst>
                                      </p:cBhvr>
                                      <p:tavLst>
                                        <p:tav tm="0">
                                          <p:val>
                                            <p:strVal val="1+#ppt_w/2"/>
                                          </p:val>
                                        </p:tav>
                                        <p:tav tm="100000">
                                          <p:val>
                                            <p:strVal val="#ppt_x"/>
                                          </p:val>
                                        </p:tav>
                                      </p:tavLst>
                                    </p:anim>
                                    <p:anim calcmode="lin" valueType="num">
                                      <p:cBhvr additive="base">
                                        <p:cTn id="13" dur="500" fill="hold"/>
                                        <p:tgtEl>
                                          <p:spTgt spid="5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additive="base">
                                        <p:cTn id="17" dur="500" fill="hold"/>
                                        <p:tgtEl>
                                          <p:spTgt spid="59"/>
                                        </p:tgtEl>
                                        <p:attrNameLst>
                                          <p:attrName>ppt_x</p:attrName>
                                        </p:attrNameLst>
                                      </p:cBhvr>
                                      <p:tavLst>
                                        <p:tav tm="0">
                                          <p:val>
                                            <p:strVal val="1+#ppt_w/2"/>
                                          </p:val>
                                        </p:tav>
                                        <p:tav tm="100000">
                                          <p:val>
                                            <p:strVal val="#ppt_x"/>
                                          </p:val>
                                        </p:tav>
                                      </p:tavLst>
                                    </p:anim>
                                    <p:anim calcmode="lin" valueType="num">
                                      <p:cBhvr additive="base">
                                        <p:cTn id="18" dur="500" fill="hold"/>
                                        <p:tgtEl>
                                          <p:spTgt spid="5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1+#ppt_w/2"/>
                                          </p:val>
                                        </p:tav>
                                        <p:tav tm="100000">
                                          <p:val>
                                            <p:strVal val="#ppt_x"/>
                                          </p:val>
                                        </p:tav>
                                      </p:tavLst>
                                    </p:anim>
                                    <p:anim calcmode="lin" valueType="num">
                                      <p:cBhvr additive="base">
                                        <p:cTn id="23"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1" name="Straight Connector 20"/>
          <p:cNvCxnSpPr/>
          <p:nvPr/>
        </p:nvCxnSpPr>
        <p:spPr>
          <a:xfrm>
            <a:off x="2225040" y="2065493"/>
            <a:ext cx="4673600" cy="0"/>
          </a:xfrm>
          <a:prstGeom prst="line">
            <a:avLst/>
          </a:prstGeom>
          <a:ln w="12700" cmpd="sng">
            <a:solidFill>
              <a:srgbClr val="72BD28"/>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371600" y="955412"/>
            <a:ext cx="6400799" cy="954107"/>
          </a:xfrm>
          <a:prstGeom prst="rect">
            <a:avLst/>
          </a:prstGeom>
          <a:noFill/>
        </p:spPr>
        <p:txBody>
          <a:bodyPr wrap="square" rtlCol="0" anchor="ctr">
            <a:spAutoFit/>
          </a:bodyPr>
          <a:lstStyle/>
          <a:p>
            <a:pPr algn="ctr"/>
            <a:r>
              <a:rPr lang="en-US" sz="2800" dirty="0" smtClean="0">
                <a:solidFill>
                  <a:schemeClr val="tx1">
                    <a:lumMod val="65000"/>
                    <a:lumOff val="35000"/>
                  </a:schemeClr>
                </a:solidFill>
                <a:latin typeface="Helvetica Neue Thin" charset="0"/>
                <a:ea typeface="Helvetica Neue Thin" charset="0"/>
                <a:cs typeface="Helvetica Neue Thin" charset="0"/>
              </a:rPr>
              <a:t>How </a:t>
            </a:r>
            <a:r>
              <a:rPr lang="en-US" sz="2800" u="sng" dirty="0" smtClean="0">
                <a:solidFill>
                  <a:schemeClr val="tx1">
                    <a:lumMod val="65000"/>
                    <a:lumOff val="35000"/>
                  </a:schemeClr>
                </a:solidFill>
                <a:latin typeface="Helvetica Neue Thin" charset="0"/>
                <a:ea typeface="Helvetica Neue Thin" charset="0"/>
                <a:cs typeface="Helvetica Neue Thin" charset="0"/>
              </a:rPr>
              <a:t>Exactly</a:t>
            </a:r>
            <a:r>
              <a:rPr lang="en-US" sz="2800" dirty="0" smtClean="0">
                <a:solidFill>
                  <a:schemeClr val="tx1">
                    <a:lumMod val="65000"/>
                    <a:lumOff val="35000"/>
                  </a:schemeClr>
                </a:solidFill>
                <a:latin typeface="Helvetica Neue Thin" charset="0"/>
                <a:ea typeface="Helvetica Neue Thin" charset="0"/>
                <a:cs typeface="Helvetica Neue Thin" charset="0"/>
              </a:rPr>
              <a:t> Does </a:t>
            </a:r>
            <a:r>
              <a:rPr lang="en-US" sz="2800" dirty="0" smtClean="0">
                <a:solidFill>
                  <a:srgbClr val="84C340"/>
                </a:solidFill>
                <a:latin typeface="Helvetica Neue Thin" charset="0"/>
                <a:ea typeface="Helvetica Neue Thin" charset="0"/>
                <a:cs typeface="Helvetica Neue Thin" charset="0"/>
              </a:rPr>
              <a:t>Marketing Automation </a:t>
            </a:r>
            <a:r>
              <a:rPr lang="en-US" sz="2800" dirty="0" smtClean="0">
                <a:solidFill>
                  <a:schemeClr val="tx1">
                    <a:lumMod val="65000"/>
                    <a:lumOff val="35000"/>
                  </a:schemeClr>
                </a:solidFill>
                <a:latin typeface="Helvetica Neue Thin" charset="0"/>
                <a:ea typeface="Helvetica Neue Thin" charset="0"/>
                <a:cs typeface="Helvetica Neue Thin" charset="0"/>
              </a:rPr>
              <a:t>Enable Hyper-Personalization?</a:t>
            </a:r>
            <a:endParaRPr lang="en-US" sz="2800" dirty="0" smtClean="0">
              <a:solidFill>
                <a:srgbClr val="83C34A"/>
              </a:solidFill>
              <a:latin typeface="Helvetica Neue Thin" charset="0"/>
              <a:ea typeface="Helvetica Neue Thin" charset="0"/>
              <a:cs typeface="Helvetica Neue Thin" charset="0"/>
            </a:endParaRPr>
          </a:p>
        </p:txBody>
      </p:sp>
      <p:sp>
        <p:nvSpPr>
          <p:cNvPr id="5" name="Rectangle 4"/>
          <p:cNvSpPr/>
          <p:nvPr/>
        </p:nvSpPr>
        <p:spPr>
          <a:xfrm>
            <a:off x="0" y="3153141"/>
            <a:ext cx="9144000" cy="400110"/>
          </a:xfrm>
          <a:prstGeom prst="rect">
            <a:avLst/>
          </a:prstGeom>
        </p:spPr>
        <p:txBody>
          <a:bodyPr wrap="square">
            <a:spAutoFit/>
          </a:bodyPr>
          <a:lstStyle/>
          <a:p>
            <a:pPr algn="ctr"/>
            <a:r>
              <a:rPr lang="mr-IN" sz="2000" dirty="0" smtClean="0">
                <a:solidFill>
                  <a:schemeClr val="tx1">
                    <a:lumMod val="65000"/>
                    <a:lumOff val="35000"/>
                  </a:schemeClr>
                </a:solidFill>
                <a:latin typeface="Helvetica Neue Thin" charset="0"/>
                <a:ea typeface="Helvetica Neue Thin" charset="0"/>
                <a:cs typeface="Helvetica Neue Thin" charset="0"/>
              </a:rPr>
              <a:t>…</a:t>
            </a:r>
            <a:r>
              <a:rPr lang="en-US" sz="2000" dirty="0" smtClean="0">
                <a:solidFill>
                  <a:schemeClr val="tx1">
                    <a:lumMod val="65000"/>
                    <a:lumOff val="35000"/>
                  </a:schemeClr>
                </a:solidFill>
                <a:latin typeface="Helvetica Neue Thin" charset="0"/>
                <a:ea typeface="Helvetica Neue Thin" charset="0"/>
                <a:cs typeface="Helvetica Neue Thin" charset="0"/>
              </a:rPr>
              <a:t> </a:t>
            </a:r>
            <a:r>
              <a:rPr lang="en-US" sz="2000" dirty="0">
                <a:solidFill>
                  <a:schemeClr val="tx1">
                    <a:lumMod val="65000"/>
                    <a:lumOff val="35000"/>
                  </a:schemeClr>
                </a:solidFill>
                <a:latin typeface="Helvetica Neue Thin" charset="0"/>
                <a:ea typeface="Helvetica Neue Thin" charset="0"/>
                <a:cs typeface="Helvetica Neue Thin" charset="0"/>
              </a:rPr>
              <a:t>F</a:t>
            </a:r>
            <a:r>
              <a:rPr lang="en-US" sz="2000" dirty="0" smtClean="0">
                <a:solidFill>
                  <a:schemeClr val="tx1">
                    <a:lumMod val="65000"/>
                    <a:lumOff val="35000"/>
                  </a:schemeClr>
                </a:solidFill>
                <a:latin typeface="Helvetica Neue Thin" charset="0"/>
                <a:ea typeface="Helvetica Neue Thin" charset="0"/>
                <a:cs typeface="Helvetica Neue Thin" charset="0"/>
              </a:rPr>
              <a:t>irst, let’s review the results from a traditional marketing funnel. </a:t>
            </a:r>
            <a:endParaRPr lang="en-US" sz="2000" dirty="0">
              <a:solidFill>
                <a:schemeClr val="tx1">
                  <a:lumMod val="65000"/>
                  <a:lumOff val="35000"/>
                </a:schemeClr>
              </a:solidFill>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16036405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12"/>
                                        </p:tgtEl>
                                      </p:cBhvr>
                                    </p:animEffect>
                                    <p:animScale>
                                      <p:cBhvr>
                                        <p:cTn id="16" dur="250" autoRev="1" fill="hold"/>
                                        <p:tgtEl>
                                          <p:spTgt spid="12"/>
                                        </p:tgtEl>
                                      </p:cBhvr>
                                      <p:by x="105000" y="105000"/>
                                    </p:animScale>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 name="Picture 10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9495" y="3749796"/>
            <a:ext cx="215636" cy="215636"/>
          </a:xfrm>
          <a:prstGeom prst="rect">
            <a:avLst/>
          </a:prstGeom>
        </p:spPr>
      </p:pic>
      <p:pic>
        <p:nvPicPr>
          <p:cNvPr id="106" name="Picture 10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519495" y="-656223"/>
            <a:ext cx="215636" cy="215636"/>
          </a:xfrm>
          <a:prstGeom prst="rect">
            <a:avLst/>
          </a:prstGeom>
        </p:spPr>
      </p:pic>
      <p:pic>
        <p:nvPicPr>
          <p:cNvPr id="133" name="Picture 13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88058" y="-362429"/>
            <a:ext cx="215636" cy="215636"/>
          </a:xfrm>
          <a:prstGeom prst="rect">
            <a:avLst/>
          </a:prstGeom>
        </p:spPr>
      </p:pic>
      <p:pic>
        <p:nvPicPr>
          <p:cNvPr id="134" name="Picture 13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40741" y="3749796"/>
            <a:ext cx="215636" cy="215636"/>
          </a:xfrm>
          <a:prstGeom prst="rect">
            <a:avLst/>
          </a:prstGeom>
        </p:spPr>
      </p:pic>
      <p:pic>
        <p:nvPicPr>
          <p:cNvPr id="136" name="Picture 13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96879" y="-401174"/>
            <a:ext cx="215636" cy="215636"/>
          </a:xfrm>
          <a:prstGeom prst="rect">
            <a:avLst/>
          </a:prstGeom>
        </p:spPr>
      </p:pic>
      <p:pic>
        <p:nvPicPr>
          <p:cNvPr id="137" name="Picture 13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706306" y="1474334"/>
            <a:ext cx="215636" cy="215636"/>
          </a:xfrm>
          <a:prstGeom prst="rect">
            <a:avLst/>
          </a:prstGeom>
        </p:spPr>
      </p:pic>
      <p:pic>
        <p:nvPicPr>
          <p:cNvPr id="138" name="Picture 13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933308" y="3740369"/>
            <a:ext cx="215636" cy="215636"/>
          </a:xfrm>
          <a:prstGeom prst="rect">
            <a:avLst/>
          </a:prstGeom>
        </p:spPr>
      </p:pic>
      <p:pic>
        <p:nvPicPr>
          <p:cNvPr id="140" name="Picture 13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55600" y="3749796"/>
            <a:ext cx="215636" cy="215636"/>
          </a:xfrm>
          <a:prstGeom prst="rect">
            <a:avLst/>
          </a:prstGeom>
        </p:spPr>
      </p:pic>
      <p:pic>
        <p:nvPicPr>
          <p:cNvPr id="141" name="Picture 14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55600" y="-656223"/>
            <a:ext cx="215636" cy="215636"/>
          </a:xfrm>
          <a:prstGeom prst="rect">
            <a:avLst/>
          </a:prstGeom>
        </p:spPr>
      </p:pic>
      <p:pic>
        <p:nvPicPr>
          <p:cNvPr id="144" name="Picture 14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50726" y="3749796"/>
            <a:ext cx="215636" cy="215636"/>
          </a:xfrm>
          <a:prstGeom prst="rect">
            <a:avLst/>
          </a:prstGeom>
        </p:spPr>
      </p:pic>
      <p:pic>
        <p:nvPicPr>
          <p:cNvPr id="145" name="Picture 14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50726" y="-656223"/>
            <a:ext cx="215636" cy="215636"/>
          </a:xfrm>
          <a:prstGeom prst="rect">
            <a:avLst/>
          </a:prstGeom>
        </p:spPr>
      </p:pic>
      <p:pic>
        <p:nvPicPr>
          <p:cNvPr id="148" name="Picture 14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70293" y="3749796"/>
            <a:ext cx="215636" cy="215636"/>
          </a:xfrm>
          <a:prstGeom prst="rect">
            <a:avLst/>
          </a:prstGeom>
        </p:spPr>
      </p:pic>
      <p:pic>
        <p:nvPicPr>
          <p:cNvPr id="149" name="Picture 14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70293" y="-656223"/>
            <a:ext cx="215636" cy="215636"/>
          </a:xfrm>
          <a:prstGeom prst="rect">
            <a:avLst/>
          </a:prstGeom>
        </p:spPr>
      </p:pic>
      <p:pic>
        <p:nvPicPr>
          <p:cNvPr id="150" name="Picture 14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4442" y="3757572"/>
            <a:ext cx="215636" cy="215636"/>
          </a:xfrm>
          <a:prstGeom prst="rect">
            <a:avLst/>
          </a:prstGeom>
        </p:spPr>
      </p:pic>
      <p:pic>
        <p:nvPicPr>
          <p:cNvPr id="151" name="Picture 15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774442" y="-648447"/>
            <a:ext cx="215636" cy="215636"/>
          </a:xfrm>
          <a:prstGeom prst="rect">
            <a:avLst/>
          </a:prstGeom>
        </p:spPr>
      </p:pic>
      <p:pic>
        <p:nvPicPr>
          <p:cNvPr id="152" name="Picture 15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62121" y="-401147"/>
            <a:ext cx="215636" cy="215636"/>
          </a:xfrm>
          <a:prstGeom prst="rect">
            <a:avLst/>
          </a:prstGeom>
        </p:spPr>
      </p:pic>
      <p:pic>
        <p:nvPicPr>
          <p:cNvPr id="153" name="Picture 1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62121" y="1467913"/>
            <a:ext cx="215636" cy="215636"/>
          </a:xfrm>
          <a:prstGeom prst="rect">
            <a:avLst/>
          </a:prstGeom>
        </p:spPr>
      </p:pic>
      <p:pic>
        <p:nvPicPr>
          <p:cNvPr id="159" name="Picture 15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65035" y="-462025"/>
            <a:ext cx="215636" cy="215636"/>
          </a:xfrm>
          <a:prstGeom prst="rect">
            <a:avLst/>
          </a:prstGeom>
        </p:spPr>
      </p:pic>
      <p:pic>
        <p:nvPicPr>
          <p:cNvPr id="160" name="Picture 15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94021" y="3757572"/>
            <a:ext cx="215636" cy="215636"/>
          </a:xfrm>
          <a:prstGeom prst="rect">
            <a:avLst/>
          </a:prstGeom>
        </p:spPr>
      </p:pic>
      <p:pic>
        <p:nvPicPr>
          <p:cNvPr id="161" name="Picture 1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3674" y="3749796"/>
            <a:ext cx="215636" cy="215636"/>
          </a:xfrm>
          <a:prstGeom prst="rect">
            <a:avLst/>
          </a:prstGeom>
        </p:spPr>
      </p:pic>
      <p:pic>
        <p:nvPicPr>
          <p:cNvPr id="162" name="Picture 16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53674" y="-656223"/>
            <a:ext cx="215636" cy="215636"/>
          </a:xfrm>
          <a:prstGeom prst="rect">
            <a:avLst/>
          </a:prstGeom>
        </p:spPr>
      </p:pic>
      <p:grpSp>
        <p:nvGrpSpPr>
          <p:cNvPr id="168" name="Group 167"/>
          <p:cNvGrpSpPr>
            <a:grpSpLocks noChangeAspect="1"/>
          </p:cNvGrpSpPr>
          <p:nvPr/>
        </p:nvGrpSpPr>
        <p:grpSpPr>
          <a:xfrm>
            <a:off x="782338" y="1784449"/>
            <a:ext cx="2167958" cy="1357942"/>
            <a:chOff x="1213645" y="2288144"/>
            <a:chExt cx="2167958" cy="1357942"/>
          </a:xfrm>
        </p:grpSpPr>
        <p:sp>
          <p:nvSpPr>
            <p:cNvPr id="169" name="TextBox 168"/>
            <p:cNvSpPr txBox="1"/>
            <p:nvPr/>
          </p:nvSpPr>
          <p:spPr>
            <a:xfrm>
              <a:off x="1213645" y="2288144"/>
              <a:ext cx="2167958" cy="1308050"/>
            </a:xfrm>
            <a:prstGeom prst="rect">
              <a:avLst/>
            </a:prstGeom>
            <a:noFill/>
          </p:spPr>
          <p:txBody>
            <a:bodyPr wrap="square" rtlCol="0" anchor="ctr">
              <a:spAutoFit/>
            </a:bodyPr>
            <a:lstStyle/>
            <a:p>
              <a:pPr algn="ctr" defTabSz="914400"/>
              <a:r>
                <a:rPr lang="en-US" sz="1100" b="0" i="0" u="none" strike="noStrike" kern="1200" dirty="0" smtClean="0">
                  <a:solidFill>
                    <a:schemeClr val="tx1">
                      <a:lumMod val="65000"/>
                      <a:lumOff val="35000"/>
                    </a:schemeClr>
                  </a:solidFill>
                  <a:effectLst/>
                  <a:latin typeface="Helvetica Neue Light" charset="0"/>
                  <a:ea typeface="Helvetica Neue Light" charset="0"/>
                  <a:cs typeface="Helvetica Neue Light" charset="0"/>
                </a:rPr>
                <a:t>Every action people have to take requires a decision. At most decision points, more than 50% of your audience (usually more like 80-99%) opts out.</a:t>
              </a:r>
            </a:p>
            <a:p>
              <a:pPr algn="ctr" defTabSz="914400"/>
              <a:endParaRPr lang="en-US" sz="800" b="0" i="0" u="none" strike="noStrike" kern="1200" dirty="0" smtClean="0">
                <a:solidFill>
                  <a:schemeClr val="tx1">
                    <a:lumMod val="65000"/>
                    <a:lumOff val="35000"/>
                  </a:schemeClr>
                </a:solidFill>
                <a:effectLst/>
                <a:latin typeface="Helvetica Neue Light" charset="0"/>
                <a:ea typeface="Helvetica Neue Light" charset="0"/>
                <a:cs typeface="Helvetica Neue Light" charset="0"/>
              </a:endParaRPr>
            </a:p>
            <a:p>
              <a:pPr algn="ctr" defTabSz="914400"/>
              <a:r>
                <a:rPr lang="en-US" sz="800" b="0" i="0" u="none" strike="noStrike" kern="1200" dirty="0" smtClean="0">
                  <a:solidFill>
                    <a:schemeClr val="tx1">
                      <a:lumMod val="65000"/>
                      <a:lumOff val="35000"/>
                    </a:schemeClr>
                  </a:solidFill>
                  <a:effectLst/>
                  <a:latin typeface="Helvetica Neue Light" charset="0"/>
                  <a:ea typeface="Helvetica Neue Light" charset="0"/>
                  <a:cs typeface="Helvetica Neue Light" charset="0"/>
                </a:rPr>
                <a:t>- Brian Carter Group, Internet Marketing Strategy - 5 Funnel Mistakes</a:t>
              </a:r>
              <a:endParaRPr lang="en-US" sz="800" b="0" i="0" kern="0" dirty="0" smtClean="0">
                <a:solidFill>
                  <a:schemeClr val="tx1">
                    <a:lumMod val="65000"/>
                    <a:lumOff val="35000"/>
                  </a:schemeClr>
                </a:solidFill>
                <a:latin typeface="Helvetica Neue Light" charset="0"/>
                <a:ea typeface="Helvetica Neue Light" charset="0"/>
                <a:cs typeface="Helvetica Neue Light" charset="0"/>
                <a:sym typeface="Arial"/>
              </a:endParaRPr>
            </a:p>
          </p:txBody>
        </p:sp>
        <p:cxnSp>
          <p:nvCxnSpPr>
            <p:cNvPr id="170" name="Straight Connector 169"/>
            <p:cNvCxnSpPr/>
            <p:nvPr/>
          </p:nvCxnSpPr>
          <p:spPr>
            <a:xfrm>
              <a:off x="2027763" y="3646086"/>
              <a:ext cx="539721" cy="0"/>
            </a:xfrm>
            <a:prstGeom prst="line">
              <a:avLst/>
            </a:prstGeom>
            <a:noFill/>
            <a:ln w="12700" cap="flat" cmpd="sng" algn="ctr">
              <a:solidFill>
                <a:srgbClr val="72BD28"/>
              </a:solidFill>
              <a:prstDash val="solid"/>
            </a:ln>
            <a:effectLst/>
          </p:spPr>
        </p:cxnSp>
      </p:grpSp>
      <p:grpSp>
        <p:nvGrpSpPr>
          <p:cNvPr id="171" name="Group 170"/>
          <p:cNvGrpSpPr>
            <a:grpSpLocks noChangeAspect="1"/>
          </p:cNvGrpSpPr>
          <p:nvPr/>
        </p:nvGrpSpPr>
        <p:grpSpPr>
          <a:xfrm>
            <a:off x="6289521" y="2241136"/>
            <a:ext cx="2228982" cy="841750"/>
            <a:chOff x="6289521" y="2241136"/>
            <a:chExt cx="2228982" cy="841750"/>
          </a:xfrm>
        </p:grpSpPr>
        <p:sp>
          <p:nvSpPr>
            <p:cNvPr id="172" name="TextBox 171"/>
            <p:cNvSpPr txBox="1"/>
            <p:nvPr userDrawn="1"/>
          </p:nvSpPr>
          <p:spPr>
            <a:xfrm>
              <a:off x="6289521" y="2241136"/>
              <a:ext cx="2228982" cy="784830"/>
            </a:xfrm>
            <a:prstGeom prst="rect">
              <a:avLst/>
            </a:prstGeom>
            <a:noFill/>
          </p:spPr>
          <p:txBody>
            <a:bodyPr wrap="square" rtlCol="0" anchor="ctr">
              <a:spAutoFit/>
            </a:bodyPr>
            <a:lstStyle/>
            <a:p>
              <a:pPr algn="ctr" defTabSz="914400"/>
              <a:r>
                <a:rPr lang="en-US" sz="1100" b="0" i="0" u="none" strike="noStrike" kern="1200" dirty="0" smtClean="0">
                  <a:solidFill>
                    <a:schemeClr val="tx1">
                      <a:lumMod val="65000"/>
                      <a:lumOff val="35000"/>
                    </a:schemeClr>
                  </a:solidFill>
                  <a:effectLst/>
                  <a:latin typeface="Helvetica Neue Light" charset="0"/>
                  <a:ea typeface="Helvetica Neue Light" charset="0"/>
                  <a:cs typeface="Helvetica Neue Light" charset="0"/>
                </a:rPr>
                <a:t>Only 25% of leads are legitimate</a:t>
              </a:r>
              <a:r>
                <a:rPr lang="en-US" sz="1100" b="0" i="0" u="none" strike="noStrike" kern="1200" baseline="0" dirty="0" smtClean="0">
                  <a:solidFill>
                    <a:schemeClr val="tx1">
                      <a:lumMod val="65000"/>
                      <a:lumOff val="35000"/>
                    </a:schemeClr>
                  </a:solidFill>
                  <a:effectLst/>
                  <a:latin typeface="Helvetica Neue Light" charset="0"/>
                  <a:ea typeface="Helvetica Neue Light" charset="0"/>
                  <a:cs typeface="Helvetica Neue Light" charset="0"/>
                </a:rPr>
                <a:t> and should advance to sales.</a:t>
              </a:r>
              <a:endParaRPr lang="en-US" sz="1100" b="0" i="0" u="none" strike="noStrike" kern="1200" dirty="0" smtClean="0">
                <a:solidFill>
                  <a:schemeClr val="tx1">
                    <a:lumMod val="65000"/>
                    <a:lumOff val="35000"/>
                  </a:schemeClr>
                </a:solidFill>
                <a:effectLst/>
                <a:latin typeface="Helvetica Neue Light" charset="0"/>
                <a:ea typeface="Helvetica Neue Light" charset="0"/>
                <a:cs typeface="Helvetica Neue Light" charset="0"/>
              </a:endParaRPr>
            </a:p>
            <a:p>
              <a:pPr algn="ctr" defTabSz="914400"/>
              <a:endParaRPr lang="en-US" sz="700" b="0" i="0" u="none" strike="noStrike" kern="1200" dirty="0" smtClean="0">
                <a:solidFill>
                  <a:schemeClr val="tx1">
                    <a:lumMod val="65000"/>
                    <a:lumOff val="35000"/>
                  </a:schemeClr>
                </a:solidFill>
                <a:effectLst/>
                <a:latin typeface="Helvetica Neue Light" charset="0"/>
                <a:ea typeface="Helvetica Neue Light" charset="0"/>
                <a:cs typeface="Helvetica Neue Light" charset="0"/>
              </a:endParaRPr>
            </a:p>
            <a:p>
              <a:pPr algn="ctr" defTabSz="914400"/>
              <a:r>
                <a:rPr lang="en-US" sz="800" b="0" i="0" u="none" strike="noStrike" kern="1200" dirty="0" smtClean="0">
                  <a:solidFill>
                    <a:schemeClr val="tx1">
                      <a:lumMod val="65000"/>
                      <a:lumOff val="35000"/>
                    </a:schemeClr>
                  </a:solidFill>
                  <a:effectLst/>
                  <a:latin typeface="Helvetica Neue Light" charset="0"/>
                  <a:ea typeface="Helvetica Neue Light" charset="0"/>
                  <a:cs typeface="Helvetica Neue Light" charset="0"/>
                </a:rPr>
                <a:t>- Gleanster</a:t>
              </a:r>
              <a:r>
                <a:rPr lang="en-US" sz="800" b="0" i="0" u="none" strike="noStrike" kern="1200" baseline="0" dirty="0" smtClean="0">
                  <a:solidFill>
                    <a:schemeClr val="tx1">
                      <a:lumMod val="65000"/>
                      <a:lumOff val="35000"/>
                    </a:schemeClr>
                  </a:solidFill>
                  <a:effectLst/>
                  <a:latin typeface="Helvetica Neue Light" charset="0"/>
                  <a:ea typeface="Helvetica Neue Light" charset="0"/>
                  <a:cs typeface="Helvetica Neue Light" charset="0"/>
                </a:rPr>
                <a:t> Research, Measuring the impact of lead nurturing on the sales pipeline.</a:t>
              </a:r>
              <a:endParaRPr lang="en-US" sz="800" b="0" i="0" kern="0" dirty="0" smtClean="0">
                <a:solidFill>
                  <a:schemeClr val="tx1">
                    <a:lumMod val="65000"/>
                    <a:lumOff val="35000"/>
                  </a:schemeClr>
                </a:solidFill>
                <a:latin typeface="Helvetica Neue Light" charset="0"/>
                <a:ea typeface="Helvetica Neue Light" charset="0"/>
                <a:cs typeface="Helvetica Neue Light" charset="0"/>
                <a:sym typeface="Arial"/>
              </a:endParaRPr>
            </a:p>
          </p:txBody>
        </p:sp>
        <p:cxnSp>
          <p:nvCxnSpPr>
            <p:cNvPr id="173" name="Straight Connector 172"/>
            <p:cNvCxnSpPr/>
            <p:nvPr/>
          </p:nvCxnSpPr>
          <p:spPr>
            <a:xfrm>
              <a:off x="7143912" y="3082886"/>
              <a:ext cx="539721" cy="0"/>
            </a:xfrm>
            <a:prstGeom prst="line">
              <a:avLst/>
            </a:prstGeom>
            <a:noFill/>
            <a:ln w="12700" cap="flat" cmpd="sng" algn="ctr">
              <a:solidFill>
                <a:srgbClr val="72BD28"/>
              </a:solidFill>
              <a:prstDash val="solid"/>
            </a:ln>
            <a:effectLst/>
          </p:spPr>
        </p:cxnSp>
      </p:grpSp>
      <p:pic>
        <p:nvPicPr>
          <p:cNvPr id="185" name="Picture 18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66317" y="3757572"/>
            <a:ext cx="215636" cy="215636"/>
          </a:xfrm>
          <a:prstGeom prst="rect">
            <a:avLst/>
          </a:prstGeom>
        </p:spPr>
      </p:pic>
      <p:pic>
        <p:nvPicPr>
          <p:cNvPr id="186" name="Picture 18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66317" y="-648447"/>
            <a:ext cx="215636" cy="215636"/>
          </a:xfrm>
          <a:prstGeom prst="rect">
            <a:avLst/>
          </a:prstGeom>
        </p:spPr>
      </p:pic>
      <p:pic>
        <p:nvPicPr>
          <p:cNvPr id="187" name="Picture 18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12442" y="-418008"/>
            <a:ext cx="215636" cy="215636"/>
          </a:xfrm>
          <a:prstGeom prst="rect">
            <a:avLst/>
          </a:prstGeom>
        </p:spPr>
      </p:pic>
      <p:pic>
        <p:nvPicPr>
          <p:cNvPr id="188" name="Picture 18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312442" y="1467913"/>
            <a:ext cx="215636" cy="215636"/>
          </a:xfrm>
          <a:prstGeom prst="rect">
            <a:avLst/>
          </a:prstGeom>
        </p:spPr>
      </p:pic>
      <p:pic>
        <p:nvPicPr>
          <p:cNvPr id="189" name="Picture 18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86724" y="-705242"/>
            <a:ext cx="215636" cy="215636"/>
          </a:xfrm>
          <a:prstGeom prst="rect">
            <a:avLst/>
          </a:prstGeom>
        </p:spPr>
      </p:pic>
      <p:pic>
        <p:nvPicPr>
          <p:cNvPr id="190" name="Picture 18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43058" y="1467913"/>
            <a:ext cx="215636" cy="215636"/>
          </a:xfrm>
          <a:prstGeom prst="rect">
            <a:avLst/>
          </a:prstGeom>
        </p:spPr>
      </p:pic>
      <p:pic>
        <p:nvPicPr>
          <p:cNvPr id="191" name="Picture 19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10237" y="3740369"/>
            <a:ext cx="215636" cy="215636"/>
          </a:xfrm>
          <a:prstGeom prst="rect">
            <a:avLst/>
          </a:prstGeom>
        </p:spPr>
      </p:pic>
      <p:sp>
        <p:nvSpPr>
          <p:cNvPr id="192" name="Trapezoid 191"/>
          <p:cNvSpPr/>
          <p:nvPr/>
        </p:nvSpPr>
        <p:spPr>
          <a:xfrm rot="10800000">
            <a:off x="3257703" y="1569690"/>
            <a:ext cx="2904971" cy="751235"/>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93" name="Trapezoid 192"/>
          <p:cNvSpPr/>
          <p:nvPr/>
        </p:nvSpPr>
        <p:spPr>
          <a:xfrm rot="10800000">
            <a:off x="3536950" y="2320925"/>
            <a:ext cx="2346324" cy="790570"/>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94" name="Trapezoid 193"/>
          <p:cNvSpPr/>
          <p:nvPr/>
        </p:nvSpPr>
        <p:spPr>
          <a:xfrm rot="10800000">
            <a:off x="3825006" y="3110286"/>
            <a:ext cx="1769344" cy="771748"/>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p>
        </p:txBody>
      </p:sp>
      <p:sp>
        <p:nvSpPr>
          <p:cNvPr id="195" name="Arc 194"/>
          <p:cNvSpPr/>
          <p:nvPr/>
        </p:nvSpPr>
        <p:spPr>
          <a:xfrm>
            <a:off x="3236104" y="1056191"/>
            <a:ext cx="2953407" cy="1244153"/>
          </a:xfrm>
          <a:prstGeom prst="arc">
            <a:avLst>
              <a:gd name="adj1" fmla="val 11097712"/>
              <a:gd name="adj2" fmla="val 21309156"/>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96" name="TextBox 195"/>
          <p:cNvSpPr txBox="1"/>
          <p:nvPr/>
        </p:nvSpPr>
        <p:spPr>
          <a:xfrm>
            <a:off x="3791743" y="941614"/>
            <a:ext cx="1862932" cy="300082"/>
          </a:xfrm>
          <a:prstGeom prst="rect">
            <a:avLst/>
          </a:prstGeom>
          <a:noFill/>
        </p:spPr>
        <p:txBody>
          <a:bodyPr wrap="none" rtlCol="0">
            <a:prstTxWarp prst="textArchUp">
              <a:avLst/>
            </a:prstTxWarp>
            <a:spAutoFit/>
          </a:bodyPr>
          <a:lstStyle/>
          <a:p>
            <a:pPr algn="ctr"/>
            <a:r>
              <a:rPr lang="en-US" sz="1600" dirty="0" smtClean="0">
                <a:latin typeface="Helvetica Neue" charset="0"/>
                <a:ea typeface="Helvetica Neue" charset="0"/>
                <a:cs typeface="Helvetica Neue" charset="0"/>
              </a:rPr>
              <a:t>Traditional</a:t>
            </a:r>
            <a:r>
              <a:rPr lang="en-US" sz="1600" dirty="0" smtClean="0">
                <a:latin typeface="Helvetica Neue Thin" charset="0"/>
                <a:ea typeface="Helvetica Neue Thin" charset="0"/>
                <a:cs typeface="Helvetica Neue Thin" charset="0"/>
              </a:rPr>
              <a:t> Marketing</a:t>
            </a:r>
            <a:endParaRPr lang="en-US" sz="1600" dirty="0">
              <a:latin typeface="Helvetica Neue Thin" charset="0"/>
              <a:ea typeface="Helvetica Neue Thin" charset="0"/>
              <a:cs typeface="Helvetica Neue Thin" charset="0"/>
            </a:endParaRPr>
          </a:p>
        </p:txBody>
      </p:sp>
      <p:grpSp>
        <p:nvGrpSpPr>
          <p:cNvPr id="197" name="Group 196"/>
          <p:cNvGrpSpPr/>
          <p:nvPr/>
        </p:nvGrpSpPr>
        <p:grpSpPr>
          <a:xfrm>
            <a:off x="3257550" y="1441555"/>
            <a:ext cx="2903700" cy="370260"/>
            <a:chOff x="1666424" y="1471737"/>
            <a:chExt cx="2903700" cy="221377"/>
          </a:xfrm>
        </p:grpSpPr>
        <p:cxnSp>
          <p:nvCxnSpPr>
            <p:cNvPr id="198" name="Straight Connector 197"/>
            <p:cNvCxnSpPr/>
            <p:nvPr/>
          </p:nvCxnSpPr>
          <p:spPr>
            <a:xfrm flipV="1">
              <a:off x="1666424" y="1547004"/>
              <a:ext cx="2903700" cy="603"/>
            </a:xfrm>
            <a:prstGeom prst="line">
              <a:avLst/>
            </a:prstGeom>
            <a:ln w="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2557764" y="1471737"/>
              <a:ext cx="1147654" cy="221377"/>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0" i="0" dirty="0" smtClean="0">
                  <a:latin typeface="Helvetica Neue Light" charset="0"/>
                  <a:ea typeface="Helvetica Neue Light" charset="0"/>
                  <a:cs typeface="Helvetica Neue Light" charset="0"/>
                </a:rPr>
                <a:t>Driving Leads</a:t>
              </a:r>
              <a:endParaRPr lang="en-US" sz="1050" b="0" i="0" dirty="0">
                <a:latin typeface="Helvetica Neue Light" charset="0"/>
                <a:ea typeface="Helvetica Neue Light" charset="0"/>
                <a:cs typeface="Helvetica Neue Light" charset="0"/>
              </a:endParaRPr>
            </a:p>
          </p:txBody>
        </p:sp>
      </p:grpSp>
      <p:grpSp>
        <p:nvGrpSpPr>
          <p:cNvPr id="200" name="Group 199"/>
          <p:cNvGrpSpPr/>
          <p:nvPr/>
        </p:nvGrpSpPr>
        <p:grpSpPr>
          <a:xfrm>
            <a:off x="3825005" y="2903096"/>
            <a:ext cx="1769345" cy="385810"/>
            <a:chOff x="2233879" y="2982062"/>
            <a:chExt cx="1769345" cy="184329"/>
          </a:xfrm>
        </p:grpSpPr>
        <p:cxnSp>
          <p:nvCxnSpPr>
            <p:cNvPr id="201" name="Straight Connector 200"/>
            <p:cNvCxnSpPr/>
            <p:nvPr/>
          </p:nvCxnSpPr>
          <p:spPr>
            <a:xfrm flipV="1">
              <a:off x="2233879" y="3080114"/>
              <a:ext cx="1769345" cy="813"/>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2" name="Rounded Rectangle 201"/>
            <p:cNvSpPr/>
            <p:nvPr/>
          </p:nvSpPr>
          <p:spPr>
            <a:xfrm>
              <a:off x="2676429" y="2982062"/>
              <a:ext cx="858754" cy="184329"/>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0" i="0" dirty="0" smtClean="0">
                  <a:latin typeface="Helvetica Neue Light" charset="0"/>
                  <a:ea typeface="Helvetica Neue Light" charset="0"/>
                  <a:cs typeface="Helvetica Neue Light" charset="0"/>
                </a:rPr>
                <a:t>Closing</a:t>
              </a:r>
              <a:endParaRPr lang="en-US" sz="1050" b="0" i="0" dirty="0">
                <a:latin typeface="Helvetica Neue Light" charset="0"/>
                <a:ea typeface="Helvetica Neue Light" charset="0"/>
                <a:cs typeface="Helvetica Neue Light" charset="0"/>
              </a:endParaRPr>
            </a:p>
          </p:txBody>
        </p:sp>
      </p:grpSp>
      <p:grpSp>
        <p:nvGrpSpPr>
          <p:cNvPr id="203" name="Group 202"/>
          <p:cNvGrpSpPr/>
          <p:nvPr/>
        </p:nvGrpSpPr>
        <p:grpSpPr>
          <a:xfrm>
            <a:off x="3537050" y="2099823"/>
            <a:ext cx="2350945" cy="407356"/>
            <a:chOff x="1945924" y="2215094"/>
            <a:chExt cx="2350945" cy="184329"/>
          </a:xfrm>
        </p:grpSpPr>
        <p:cxnSp>
          <p:nvCxnSpPr>
            <p:cNvPr id="204" name="Straight Connector 203"/>
            <p:cNvCxnSpPr/>
            <p:nvPr/>
          </p:nvCxnSpPr>
          <p:spPr>
            <a:xfrm>
              <a:off x="1945924" y="2308512"/>
              <a:ext cx="2350945"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5" name="Rounded Rectangle 204"/>
            <p:cNvSpPr/>
            <p:nvPr/>
          </p:nvSpPr>
          <p:spPr>
            <a:xfrm>
              <a:off x="2633492" y="2215094"/>
              <a:ext cx="944629" cy="184329"/>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0" i="0" dirty="0" smtClean="0">
                  <a:latin typeface="Helvetica Neue Light" charset="0"/>
                  <a:ea typeface="Helvetica Neue Light" charset="0"/>
                  <a:cs typeface="Helvetica Neue Light" charset="0"/>
                </a:rPr>
                <a:t>Nurturing</a:t>
              </a:r>
              <a:endParaRPr lang="en-US" sz="1050" b="0" i="0" dirty="0">
                <a:latin typeface="Helvetica Neue Light" charset="0"/>
                <a:ea typeface="Helvetica Neue Light" charset="0"/>
                <a:cs typeface="Helvetica Neue Light" charset="0"/>
              </a:endParaRPr>
            </a:p>
          </p:txBody>
        </p:sp>
      </p:grpSp>
    </p:spTree>
    <p:extLst>
      <p:ext uri="{BB962C8B-B14F-4D97-AF65-F5344CB8AC3E}">
        <p14:creationId xmlns:p14="http://schemas.microsoft.com/office/powerpoint/2010/main" val="18746508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97"/>
                                            </p:tgtEl>
                                            <p:attrNameLst>
                                              <p:attrName>style.visibility</p:attrName>
                                            </p:attrNameLst>
                                          </p:cBhvr>
                                          <p:to>
                                            <p:strVal val="visible"/>
                                          </p:to>
                                        </p:set>
                                        <p:anim calcmode="lin" valueType="num">
                                          <p:cBhvr>
                                            <p:cTn id="17" dur="500" fill="hold"/>
                                            <p:tgtEl>
                                              <p:spTgt spid="197"/>
                                            </p:tgtEl>
                                            <p:attrNameLst>
                                              <p:attrName>ppt_w</p:attrName>
                                            </p:attrNameLst>
                                          </p:cBhvr>
                                          <p:tavLst>
                                            <p:tav tm="0">
                                              <p:val>
                                                <p:fltVal val="0"/>
                                              </p:val>
                                            </p:tav>
                                            <p:tav tm="100000">
                                              <p:val>
                                                <p:strVal val="#ppt_w"/>
                                              </p:val>
                                            </p:tav>
                                          </p:tavLst>
                                        </p:anim>
                                        <p:anim calcmode="lin" valueType="num">
                                          <p:cBhvr>
                                            <p:cTn id="18" dur="500" fill="hold"/>
                                            <p:tgtEl>
                                              <p:spTgt spid="197"/>
                                            </p:tgtEl>
                                            <p:attrNameLst>
                                              <p:attrName>ppt_h</p:attrName>
                                            </p:attrNameLst>
                                          </p:cBhvr>
                                          <p:tavLst>
                                            <p:tav tm="0">
                                              <p:val>
                                                <p:fltVal val="0"/>
                                              </p:val>
                                            </p:tav>
                                            <p:tav tm="100000">
                                              <p:val>
                                                <p:strVal val="#ppt_h"/>
                                              </p:val>
                                            </p:tav>
                                          </p:tavLst>
                                        </p:anim>
                                        <p:animEffect transition="in" filter="fade">
                                          <p:cBhvr>
                                            <p:cTn id="19" dur="500"/>
                                            <p:tgtEl>
                                              <p:spTgt spid="197"/>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3"/>
                                            </p:tgtEl>
                                            <p:attrNameLst>
                                              <p:attrName>style.visibility</p:attrName>
                                            </p:attrNameLst>
                                          </p:cBhvr>
                                          <p:to>
                                            <p:strVal val="visible"/>
                                          </p:to>
                                        </p:set>
                                        <p:anim calcmode="lin" valueType="num">
                                          <p:cBhvr>
                                            <p:cTn id="23" dur="500" fill="hold"/>
                                            <p:tgtEl>
                                              <p:spTgt spid="203"/>
                                            </p:tgtEl>
                                            <p:attrNameLst>
                                              <p:attrName>ppt_w</p:attrName>
                                            </p:attrNameLst>
                                          </p:cBhvr>
                                          <p:tavLst>
                                            <p:tav tm="0">
                                              <p:val>
                                                <p:fltVal val="0"/>
                                              </p:val>
                                            </p:tav>
                                            <p:tav tm="100000">
                                              <p:val>
                                                <p:strVal val="#ppt_w"/>
                                              </p:val>
                                            </p:tav>
                                          </p:tavLst>
                                        </p:anim>
                                        <p:anim calcmode="lin" valueType="num">
                                          <p:cBhvr>
                                            <p:cTn id="24" dur="500" fill="hold"/>
                                            <p:tgtEl>
                                              <p:spTgt spid="203"/>
                                            </p:tgtEl>
                                            <p:attrNameLst>
                                              <p:attrName>ppt_h</p:attrName>
                                            </p:attrNameLst>
                                          </p:cBhvr>
                                          <p:tavLst>
                                            <p:tav tm="0">
                                              <p:val>
                                                <p:fltVal val="0"/>
                                              </p:val>
                                            </p:tav>
                                            <p:tav tm="100000">
                                              <p:val>
                                                <p:strVal val="#ppt_h"/>
                                              </p:val>
                                            </p:tav>
                                          </p:tavLst>
                                        </p:anim>
                                        <p:animEffect transition="in" filter="fade">
                                          <p:cBhvr>
                                            <p:cTn id="25" dur="500"/>
                                            <p:tgtEl>
                                              <p:spTgt spid="20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500" fill="hold"/>
                                            <p:tgtEl>
                                              <p:spTgt spid="200"/>
                                            </p:tgtEl>
                                            <p:attrNameLst>
                                              <p:attrName>ppt_w</p:attrName>
                                            </p:attrNameLst>
                                          </p:cBhvr>
                                          <p:tavLst>
                                            <p:tav tm="0">
                                              <p:val>
                                                <p:fltVal val="0"/>
                                              </p:val>
                                            </p:tav>
                                            <p:tav tm="100000">
                                              <p:val>
                                                <p:strVal val="#ppt_w"/>
                                              </p:val>
                                            </p:tav>
                                          </p:tavLst>
                                        </p:anim>
                                        <p:anim calcmode="lin" valueType="num">
                                          <p:cBhvr>
                                            <p:cTn id="30" dur="500" fill="hold"/>
                                            <p:tgtEl>
                                              <p:spTgt spid="200"/>
                                            </p:tgtEl>
                                            <p:attrNameLst>
                                              <p:attrName>ppt_h</p:attrName>
                                            </p:attrNameLst>
                                          </p:cBhvr>
                                          <p:tavLst>
                                            <p:tav tm="0">
                                              <p:val>
                                                <p:fltVal val="0"/>
                                              </p:val>
                                            </p:tav>
                                            <p:tav tm="100000">
                                              <p:val>
                                                <p:strVal val="#ppt_h"/>
                                              </p:val>
                                            </p:tav>
                                          </p:tavLst>
                                        </p:anim>
                                        <p:animEffect transition="in" filter="fade">
                                          <p:cBhvr>
                                            <p:cTn id="31" dur="500"/>
                                            <p:tgtEl>
                                              <p:spTgt spid="200"/>
                                            </p:tgtEl>
                                          </p:cBhvr>
                                        </p:animEffect>
                                      </p:childTnLst>
                                    </p:cTn>
                                  </p:par>
                                </p:childTnLst>
                              </p:cTn>
                            </p:par>
                            <p:par>
                              <p:cTn id="32" fill="hold">
                                <p:stCondLst>
                                  <p:cond delay="2500"/>
                                </p:stCondLst>
                                <p:childTnLst>
                                  <p:par>
                                    <p:cTn id="33" presetID="17" presetClass="entr" presetSubtype="10" fill="hold" grpId="0" nodeType="afterEffect">
                                      <p:stCondLst>
                                        <p:cond delay="0"/>
                                      </p:stCondLst>
                                      <p:childTnLst>
                                        <p:set>
                                          <p:cBhvr>
                                            <p:cTn id="34" dur="1" fill="hold">
                                              <p:stCondLst>
                                                <p:cond delay="0"/>
                                              </p:stCondLst>
                                            </p:cTn>
                                            <p:tgtEl>
                                              <p:spTgt spid="195"/>
                                            </p:tgtEl>
                                            <p:attrNameLst>
                                              <p:attrName>style.visibility</p:attrName>
                                            </p:attrNameLst>
                                          </p:cBhvr>
                                          <p:to>
                                            <p:strVal val="visible"/>
                                          </p:to>
                                        </p:set>
                                        <p:anim calcmode="lin" valueType="num">
                                          <p:cBhvr>
                                            <p:cTn id="35" dur="500" fill="hold"/>
                                            <p:tgtEl>
                                              <p:spTgt spid="195"/>
                                            </p:tgtEl>
                                            <p:attrNameLst>
                                              <p:attrName>ppt_w</p:attrName>
                                            </p:attrNameLst>
                                          </p:cBhvr>
                                          <p:tavLst>
                                            <p:tav tm="0">
                                              <p:val>
                                                <p:fltVal val="0"/>
                                              </p:val>
                                            </p:tav>
                                            <p:tav tm="100000">
                                              <p:val>
                                                <p:strVal val="#ppt_w"/>
                                              </p:val>
                                            </p:tav>
                                          </p:tavLst>
                                        </p:anim>
                                        <p:anim calcmode="lin" valueType="num">
                                          <p:cBhvr>
                                            <p:cTn id="36" dur="500" fill="hold"/>
                                            <p:tgtEl>
                                              <p:spTgt spid="195"/>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fade">
                                          <p:cBhvr>
                                            <p:cTn id="40" dur="500"/>
                                            <p:tgtEl>
                                              <p:spTgt spid="196"/>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68"/>
                                            </p:tgtEl>
                                            <p:attrNameLst>
                                              <p:attrName>style.visibility</p:attrName>
                                            </p:attrNameLst>
                                          </p:cBhvr>
                                          <p:to>
                                            <p:strVal val="visible"/>
                                          </p:to>
                                        </p:set>
                                        <p:animEffect transition="in" filter="fade">
                                          <p:cBhvr>
                                            <p:cTn id="44" dur="500"/>
                                            <p:tgtEl>
                                              <p:spTgt spid="168"/>
                                            </p:tgtEl>
                                          </p:cBhvr>
                                        </p:animEffect>
                                      </p:childTnLst>
                                    </p:cTn>
                                  </p:par>
                                  <p:par>
                                    <p:cTn id="45" presetID="10" presetClass="entr" presetSubtype="0" fill="hold" nodeType="withEffect">
                                      <p:stCondLst>
                                        <p:cond delay="0"/>
                                      </p:stCondLst>
                                      <p:childTnLst>
                                        <p:set>
                                          <p:cBhvr>
                                            <p:cTn id="46" dur="1" fill="hold">
                                              <p:stCondLst>
                                                <p:cond delay="0"/>
                                              </p:stCondLst>
                                            </p:cTn>
                                            <p:tgtEl>
                                              <p:spTgt spid="171"/>
                                            </p:tgtEl>
                                            <p:attrNameLst>
                                              <p:attrName>style.visibility</p:attrName>
                                            </p:attrNameLst>
                                          </p:cBhvr>
                                          <p:to>
                                            <p:strVal val="visible"/>
                                          </p:to>
                                        </p:set>
                                        <p:animEffect transition="in" filter="fade">
                                          <p:cBhvr>
                                            <p:cTn id="47" dur="500"/>
                                            <p:tgtEl>
                                              <p:spTgt spid="171"/>
                                            </p:tgtEl>
                                          </p:cBhvr>
                                        </p:animEffect>
                                      </p:childTnLst>
                                    </p:cTn>
                                  </p:par>
                                  <p:par>
                                    <p:cTn id="48" presetID="42" presetClass="path" presetSubtype="0" accel="50000" fill="hold" nodeType="withEffect">
                                      <p:stCondLst>
                                        <p:cond delay="0"/>
                                      </p:stCondLst>
                                      <p:childTnLst>
                                        <p:animMotion origin="layout" path="M 4.44444E-6 -0.00062 L 4.44444E-6 0.85648 " pathEditMode="relative" rAng="0" ptsTypes="AA">
                                          <p:cBhvr>
                                            <p:cTn id="49" dur="1500" fill="hold"/>
                                            <p:tgtEl>
                                              <p:spTgt spid="106"/>
                                            </p:tgtEl>
                                            <p:attrNameLst>
                                              <p:attrName>ppt_x</p:attrName>
                                              <p:attrName>ppt_y</p:attrName>
                                            </p:attrNameLst>
                                          </p:cBhvr>
                                          <p:rCtr x="0" y="42840"/>
                                        </p:animMotion>
                                      </p:childTnLst>
                                    </p:cTn>
                                  </p:par>
                                </p:childTnLst>
                              </p:cTn>
                            </p:par>
                            <p:par>
                              <p:cTn id="50" fill="hold">
                                <p:stCondLst>
                                  <p:cond delay="5000"/>
                                </p:stCondLst>
                                <p:childTnLst>
                                  <p:par>
                                    <p:cTn id="51" presetID="10" presetClass="exit" presetSubtype="0" fill="hold" nodeType="afterEffect">
                                      <p:stCondLst>
                                        <p:cond delay="0"/>
                                      </p:stCondLst>
                                      <p:childTnLst>
                                        <p:animEffect transition="out" filter="fade">
                                          <p:cBhvr>
                                            <p:cTn id="52" dur="10"/>
                                            <p:tgtEl>
                                              <p:spTgt spid="106"/>
                                            </p:tgtEl>
                                          </p:cBhvr>
                                        </p:animEffect>
                                        <p:set>
                                          <p:cBhvr>
                                            <p:cTn id="53" dur="1" fill="hold">
                                              <p:stCondLst>
                                                <p:cond delay="9"/>
                                              </p:stCondLst>
                                            </p:cTn>
                                            <p:tgtEl>
                                              <p:spTgt spid="106"/>
                                            </p:tgtEl>
                                            <p:attrNameLst>
                                              <p:attrName>style.visibility</p:attrName>
                                            </p:attrNameLst>
                                          </p:cBhvr>
                                          <p:to>
                                            <p:strVal val="hidden"/>
                                          </p:to>
                                        </p:set>
                                      </p:childTnLst>
                                    </p:cTn>
                                  </p:par>
                                  <p:par>
                                    <p:cTn id="54" presetID="10" presetClass="entr" presetSubtype="0" fill="hold" nodeType="withEffect" p14:presetBounceEnd="50000">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10"/>
                                            <p:tgtEl>
                                              <p:spTgt spid="105"/>
                                            </p:tgtEl>
                                          </p:cBhvr>
                                        </p:animEffect>
                                      </p:childTnLst>
                                    </p:cTn>
                                  </p:par>
                                </p:childTnLst>
                              </p:cTn>
                            </p:par>
                            <p:par>
                              <p:cTn id="57" fill="hold">
                                <p:stCondLst>
                                  <p:cond delay="5010"/>
                                </p:stCondLst>
                                <p:childTnLst>
                                  <p:par>
                                    <p:cTn id="58" presetID="42" presetClass="path" presetSubtype="0" fill="hold" nodeType="afterEffect" p14:presetBounceEnd="50000">
                                      <p:stCondLst>
                                        <p:cond delay="0"/>
                                      </p:stCondLst>
                                      <p:childTnLst>
                                        <p:animMotion origin="layout" path="M 4.44444E-6 3.20988E-6 L 0.00138 0.20802 " pathEditMode="relative" rAng="0" ptsTypes="AA" p14:bounceEnd="50000">
                                          <p:cBhvr>
                                            <p:cTn id="59" dur="500" fill="hold"/>
                                            <p:tgtEl>
                                              <p:spTgt spid="105"/>
                                            </p:tgtEl>
                                            <p:attrNameLst>
                                              <p:attrName>ppt_x</p:attrName>
                                              <p:attrName>ppt_y</p:attrName>
                                            </p:attrNameLst>
                                          </p:cBhvr>
                                          <p:rCtr x="69" y="10401"/>
                                        </p:animMotion>
                                      </p:childTnLst>
                                    </p:cTn>
                                  </p:par>
                                </p:childTnLst>
                              </p:cTn>
                            </p:par>
                            <p:par>
                              <p:cTn id="60" fill="hold">
                                <p:stCondLst>
                                  <p:cond delay="5510"/>
                                </p:stCondLst>
                                <p:childTnLst>
                                  <p:par>
                                    <p:cTn id="61" presetID="10" presetClass="entr" presetSubtype="0" fill="hold" nodeType="after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10"/>
                                            <p:tgtEl>
                                              <p:spTgt spid="133"/>
                                            </p:tgtEl>
                                          </p:cBhvr>
                                        </p:animEffect>
                                      </p:childTnLst>
                                    </p:cTn>
                                  </p:par>
                                  <p:par>
                                    <p:cTn id="64" presetID="0" presetClass="path" presetSubtype="0" fill="hold" nodeType="withEffect">
                                      <p:stCondLst>
                                        <p:cond delay="0"/>
                                      </p:stCondLst>
                                      <p:childTnLst>
                                        <p:animMotion origin="layout" path="M -0.00087 -0.00031 C -0.00139 0.00216 -0.00243 0.00987 -0.00312 0.01234 C -0.00399 0.01419 -0.00486 0.01574 -0.00538 0.01759 C -0.01024 0.0324 -0.00243 0.01296 -0.00885 0.0287 C -0.01146 0.04074 -0.00833 0.025 -0.01111 0.04043 C -0.01146 0.04228 -0.0118 0.04413 -0.01215 0.04568 C -0.01267 0.04815 -0.01302 0.05031 -0.01337 0.05278 C -0.01389 0.05617 -0.01493 0.05987 -0.01562 0.06358 L -0.01788 0.07345 L -0.02014 0.08395 C -0.02031 0.08549 -0.02048 0.08765 -0.02101 0.08919 C -0.02187 0.09105 -0.02274 0.09259 -0.02326 0.09444 C -0.02569 0.10308 -0.02517 0.10432 -0.02673 0.11234 C -0.02743 0.11574 -0.02812 0.11913 -0.02899 0.12253 L -0.03003 0.12808 C -0.03038 0.13148 -0.03107 0.13518 -0.03125 0.13858 C -0.03229 0.15308 -0.03264 0.1679 -0.03351 0.1824 C -0.03437 0.20216 -0.0342 0.19598 -0.03576 0.21265 C -0.03715 0.23179 -0.03611 0.22037 -0.03802 0.23549 C -0.03837 0.24598 -0.03906 0.25648 -0.03906 0.26697 C -0.03906 0.27778 -0.03837 0.28827 -0.03802 0.29876 C -0.03698 0.31944 -0.03715 0.31512 -0.03576 0.33055 C -0.03611 0.3324 -0.03594 0.33457 -0.0368 0.3358 C -0.03871 0.33796 -0.04114 0.33858 -0.0434 0.3395 C -0.04913 0.34166 -0.04635 0.34043 -0.05139 0.34259 C -0.05243 0.34444 -0.0533 0.3466 -0.05469 0.34815 C -0.05555 0.34969 -0.05729 0.35 -0.05798 0.35154 C -0.0592 0.35494 -0.05885 0.35895 -0.06007 0.36234 L -0.06232 0.36759 C -0.06354 0.37654 -0.06371 0.37716 -0.06458 0.38703 C -0.0651 0.39105 -0.06545 0.39537 -0.0658 0.39938 C -0.06614 0.40278 -0.06649 0.40617 -0.06684 0.40987 C -0.06719 0.4145 -0.0684 0.42778 -0.0691 0.43271 C -0.06927 0.43426 -0.06996 0.43611 -0.07031 0.43796 C -0.07066 0.44105 -0.07101 0.44382 -0.07135 0.44691 C -0.0717 0.44907 -0.07222 0.45154 -0.07257 0.45401 C -0.07291 0.45648 -0.07326 0.45957 -0.07361 0.46265 C -0.07378 0.46481 -0.07448 0.46728 -0.07482 0.46975 C -0.07604 0.48117 -0.07517 0.47778 -0.07708 0.48703 C -0.07726 0.48889 -0.07778 0.49074 -0.07795 0.49259 C -0.07899 0.49722 -0.07951 0.50216 -0.08021 0.50679 C -0.08055 0.50926 -0.08125 0.51111 -0.08142 0.51358 C -0.08281 0.52901 -0.08194 0.52191 -0.08368 0.53487 C -0.08507 0.55833 -0.08507 0.56543 -0.08698 0.58426 C -0.08767 0.59136 -0.08837 0.59845 -0.08923 0.60524 C -0.09045 0.61389 -0.09062 0.61574 -0.09149 0.62469 C -0.09219 0.63271 -0.09323 0.64105 -0.09375 0.64938 C -0.09496 0.66882 -0.09618 0.68642 -0.09687 0.70586 C -0.09757 0.71512 -0.09757 0.72438 -0.09809 0.73395 C -0.09861 0.74228 -0.09948 0.75031 -0.10035 0.75864 C -0.10139 0.7679 -0.10173 0.76821 -0.1026 0.77778 C -0.10295 0.7821 -0.10347 0.78611 -0.10364 0.79043 C -0.10382 0.79321 -0.10364 0.79629 -0.10364 0.79938 " pathEditMode="relative" rAng="0" ptsTypes="AAAAAAAAAAAAAAAAAAAAAAAAAAAAAAAAAAAAAAAAAAAAAAAAAAAAA">
                                          <p:cBhvr>
                                            <p:cTn id="65" dur="2000" fill="hold"/>
                                            <p:tgtEl>
                                              <p:spTgt spid="133"/>
                                            </p:tgtEl>
                                            <p:attrNameLst>
                                              <p:attrName>ppt_x</p:attrName>
                                              <p:attrName>ppt_y</p:attrName>
                                            </p:attrNameLst>
                                          </p:cBhvr>
                                          <p:rCtr x="-5156" y="39969"/>
                                        </p:animMotion>
                                      </p:childTnLst>
                                    </p:cTn>
                                  </p:par>
                                </p:childTnLst>
                              </p:cTn>
                            </p:par>
                            <p:par>
                              <p:cTn id="66" fill="hold">
                                <p:stCondLst>
                                  <p:cond delay="7510"/>
                                </p:stCondLst>
                                <p:childTnLst>
                                  <p:par>
                                    <p:cTn id="67" presetID="10" presetClass="exit" presetSubtype="0" fill="hold" nodeType="afterEffect">
                                      <p:stCondLst>
                                        <p:cond delay="0"/>
                                      </p:stCondLst>
                                      <p:childTnLst>
                                        <p:animEffect transition="out" filter="fade">
                                          <p:cBhvr>
                                            <p:cTn id="68" dur="10"/>
                                            <p:tgtEl>
                                              <p:spTgt spid="133"/>
                                            </p:tgtEl>
                                          </p:cBhvr>
                                        </p:animEffect>
                                        <p:set>
                                          <p:cBhvr>
                                            <p:cTn id="69" dur="1" fill="hold">
                                              <p:stCondLst>
                                                <p:cond delay="9"/>
                                              </p:stCondLst>
                                            </p:cTn>
                                            <p:tgtEl>
                                              <p:spTgt spid="133"/>
                                            </p:tgtEl>
                                            <p:attrNameLst>
                                              <p:attrName>style.visibility</p:attrName>
                                            </p:attrNameLst>
                                          </p:cBhvr>
                                          <p:to>
                                            <p:strVal val="hidden"/>
                                          </p:to>
                                        </p:set>
                                      </p:childTnLst>
                                    </p:cTn>
                                  </p:par>
                                  <p:par>
                                    <p:cTn id="70" presetID="10" presetClass="entr" presetSubtype="0" fill="hold" nodeType="withEffect" p14:presetBounceEnd="50000">
                                      <p:stCondLst>
                                        <p:cond delay="0"/>
                                      </p:stCondLst>
                                      <p:childTnLst>
                                        <p:set>
                                          <p:cBhvr>
                                            <p:cTn id="71" dur="1" fill="hold">
                                              <p:stCondLst>
                                                <p:cond delay="0"/>
                                              </p:stCondLst>
                                            </p:cTn>
                                            <p:tgtEl>
                                              <p:spTgt spid="134"/>
                                            </p:tgtEl>
                                            <p:attrNameLst>
                                              <p:attrName>style.visibility</p:attrName>
                                            </p:attrNameLst>
                                          </p:cBhvr>
                                          <p:to>
                                            <p:strVal val="visible"/>
                                          </p:to>
                                        </p:set>
                                        <p:animEffect transition="in" filter="fade">
                                          <p:cBhvr>
                                            <p:cTn id="72" dur="10"/>
                                            <p:tgtEl>
                                              <p:spTgt spid="134"/>
                                            </p:tgtEl>
                                          </p:cBhvr>
                                        </p:animEffect>
                                      </p:childTnLst>
                                    </p:cTn>
                                  </p:par>
                                </p:childTnLst>
                              </p:cTn>
                            </p:par>
                            <p:par>
                              <p:cTn id="73" fill="hold">
                                <p:stCondLst>
                                  <p:cond delay="7520"/>
                                </p:stCondLst>
                                <p:childTnLst>
                                  <p:par>
                                    <p:cTn id="74" presetID="42" presetClass="path" presetSubtype="0" fill="hold" nodeType="afterEffect" p14:presetBounceEnd="50000">
                                      <p:stCondLst>
                                        <p:cond delay="0"/>
                                      </p:stCondLst>
                                      <p:childTnLst>
                                        <p:animMotion origin="layout" path="M 4.16667E-6 1.11022E-16 L 0.00138 0.20802 " pathEditMode="relative" rAng="0" ptsTypes="AA" p14:bounceEnd="50000">
                                          <p:cBhvr>
                                            <p:cTn id="75" dur="750" fill="hold"/>
                                            <p:tgtEl>
                                              <p:spTgt spid="134"/>
                                            </p:tgtEl>
                                            <p:attrNameLst>
                                              <p:attrName>ppt_x</p:attrName>
                                              <p:attrName>ppt_y</p:attrName>
                                            </p:attrNameLst>
                                          </p:cBhvr>
                                          <p:rCtr x="69" y="10401"/>
                                        </p:animMotion>
                                      </p:childTnLst>
                                    </p:cTn>
                                  </p:par>
                                </p:childTnLst>
                              </p:cTn>
                            </p:par>
                            <p:par>
                              <p:cTn id="76" fill="hold">
                                <p:stCondLst>
                                  <p:cond delay="8270"/>
                                </p:stCondLst>
                                <p:childTnLst>
                                  <p:par>
                                    <p:cTn id="77" presetID="10" presetClass="entr" presetSubtype="0" fill="hold" nodeType="after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fade">
                                          <p:cBhvr>
                                            <p:cTn id="79" dur="10"/>
                                            <p:tgtEl>
                                              <p:spTgt spid="136"/>
                                            </p:tgtEl>
                                          </p:cBhvr>
                                        </p:animEffect>
                                      </p:childTnLst>
                                    </p:cTn>
                                  </p:par>
                                  <p:par>
                                    <p:cTn id="80" presetID="42" presetClass="path" presetSubtype="0" fill="hold" nodeType="withEffect">
                                      <p:stCondLst>
                                        <p:cond delay="0"/>
                                      </p:stCondLst>
                                      <p:childTnLst>
                                        <p:animMotion origin="layout" path="M -2.22222E-6 -1.23457E-6 L -2.22222E-6 0.36451 " pathEditMode="relative" rAng="0" ptsTypes="AA">
                                          <p:cBhvr>
                                            <p:cTn id="81" dur="750" fill="hold"/>
                                            <p:tgtEl>
                                              <p:spTgt spid="136"/>
                                            </p:tgtEl>
                                            <p:attrNameLst>
                                              <p:attrName>ppt_x</p:attrName>
                                              <p:attrName>ppt_y</p:attrName>
                                            </p:attrNameLst>
                                          </p:cBhvr>
                                          <p:rCtr x="0" y="18210"/>
                                        </p:animMotion>
                                      </p:childTnLst>
                                    </p:cTn>
                                  </p:par>
                                </p:childTnLst>
                              </p:cTn>
                            </p:par>
                            <p:par>
                              <p:cTn id="82" fill="hold">
                                <p:stCondLst>
                                  <p:cond delay="9020"/>
                                </p:stCondLst>
                                <p:childTnLst>
                                  <p:par>
                                    <p:cTn id="83" presetID="10" presetClass="exit" presetSubtype="0" fill="hold" nodeType="afterEffect">
                                      <p:stCondLst>
                                        <p:cond delay="0"/>
                                      </p:stCondLst>
                                      <p:childTnLst>
                                        <p:animEffect transition="out" filter="fade">
                                          <p:cBhvr>
                                            <p:cTn id="84" dur="10"/>
                                            <p:tgtEl>
                                              <p:spTgt spid="136"/>
                                            </p:tgtEl>
                                          </p:cBhvr>
                                        </p:animEffect>
                                        <p:set>
                                          <p:cBhvr>
                                            <p:cTn id="85" dur="1" fill="hold">
                                              <p:stCondLst>
                                                <p:cond delay="9"/>
                                              </p:stCondLst>
                                            </p:cTn>
                                            <p:tgtEl>
                                              <p:spTgt spid="136"/>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37"/>
                                            </p:tgtEl>
                                            <p:attrNameLst>
                                              <p:attrName>style.visibility</p:attrName>
                                            </p:attrNameLst>
                                          </p:cBhvr>
                                          <p:to>
                                            <p:strVal val="visible"/>
                                          </p:to>
                                        </p:set>
                                        <p:animEffect transition="in" filter="fade">
                                          <p:cBhvr>
                                            <p:cTn id="88" dur="10"/>
                                            <p:tgtEl>
                                              <p:spTgt spid="137"/>
                                            </p:tgtEl>
                                          </p:cBhvr>
                                        </p:animEffect>
                                      </p:childTnLst>
                                    </p:cTn>
                                  </p:par>
                                </p:childTnLst>
                              </p:cTn>
                            </p:par>
                            <p:par>
                              <p:cTn id="89" fill="hold">
                                <p:stCondLst>
                                  <p:cond delay="9030"/>
                                </p:stCondLst>
                                <p:childTnLst>
                                  <p:par>
                                    <p:cTn id="90" presetID="0" presetClass="path" presetSubtype="0" fill="hold" nodeType="afterEffect">
                                      <p:stCondLst>
                                        <p:cond delay="0"/>
                                      </p:stCondLst>
                                      <p:childTnLst>
                                        <p:animMotion origin="layout" path="M -3.88889E-6 3.95062E-6 C -0.00104 0.00771 -0.00208 0.01759 -0.00225 0.02623 C -0.00312 0.05185 -0.00295 0.07777 -0.00347 0.10339 C -0.00364 0.10864 -0.00416 0.11388 -0.00451 0.11882 C -0.00503 0.1253 -0.00538 0.13209 -0.00573 0.13858 C -0.00538 0.14259 -0.00399 0.14691 -0.00451 0.15061 C -0.00503 0.15308 -0.00694 0.15401 -0.00798 0.15617 C -0.00885 0.15771 -0.0092 0.15956 -0.01024 0.16111 C -0.01111 0.16327 -0.0125 0.1645 -0.01354 0.16666 C -0.01753 0.17407 -0.01423 0.16913 -0.01684 0.17685 C -0.01753 0.17901 -0.01823 0.18055 -0.01892 0.1824 C -0.01927 0.18395 -0.01979 0.1858 -0.02013 0.18765 C -0.02326 0.19691 -0.02187 0.18827 -0.02343 0.19845 C -0.0243 0.20277 -0.02482 0.20771 -0.02569 0.21203 C -0.02604 0.21388 -0.02638 0.21574 -0.02691 0.21759 C -0.02725 0.21975 -0.0276 0.22222 -0.02795 0.22469 C -0.02847 0.22808 -0.02882 0.23209 -0.0302 0.23487 C -0.0309 0.23672 -0.03194 0.23827 -0.03246 0.24043 C -0.03333 0.24382 -0.03333 0.24753 -0.03454 0.25092 C -0.03524 0.25277 -0.03611 0.25401 -0.0368 0.25617 C -0.04218 0.275 -0.03611 0.26018 -0.04132 0.27191 L -0.04357 0.2824 C -0.04444 0.28734 -0.04513 0.2895 -0.04566 0.29475 C -0.04652 0.30185 -0.04722 0.30895 -0.04791 0.31605 C -0.04878 0.32438 -0.04878 0.32623 -0.05017 0.33333 C -0.05086 0.33765 -0.05156 0.34074 -0.05347 0.34413 C -0.05434 0.34568 -0.05573 0.3466 -0.05677 0.34784 C -0.06198 0.35956 -0.05902 0.35555 -0.06458 0.36172 C -0.07013 0.37469 -0.06302 0.35864 -0.07013 0.37222 C -0.07465 0.38086 -0.06944 0.37469 -0.07569 0.38086 C -0.07604 0.38271 -0.07621 0.38456 -0.07673 0.38642 C -0.07743 0.38827 -0.07847 0.3895 -0.07899 0.39135 C -0.08003 0.39598 -0.08038 0.40092 -0.08125 0.40586 L -0.0835 0.41605 C -0.08385 0.41944 -0.08437 0.42314 -0.08437 0.42654 C -0.08437 0.43024 -0.0835 0.43734 -0.0835 0.43796 " pathEditMode="relative" rAng="0" ptsTypes="AAAAAAAAAAAAAAAAAAAAAAAAAAAAAAAAAAAA">
                                          <p:cBhvr>
                                            <p:cTn id="91" dur="2000" fill="hold"/>
                                            <p:tgtEl>
                                              <p:spTgt spid="137"/>
                                            </p:tgtEl>
                                            <p:attrNameLst>
                                              <p:attrName>ppt_x</p:attrName>
                                              <p:attrName>ppt_y</p:attrName>
                                            </p:attrNameLst>
                                          </p:cBhvr>
                                          <p:rCtr x="-4219" y="21883"/>
                                        </p:animMotion>
                                      </p:childTnLst>
                                    </p:cTn>
                                  </p:par>
                                </p:childTnLst>
                              </p:cTn>
                            </p:par>
                            <p:par>
                              <p:cTn id="92" fill="hold">
                                <p:stCondLst>
                                  <p:cond delay="11030"/>
                                </p:stCondLst>
                                <p:childTnLst>
                                  <p:par>
                                    <p:cTn id="93" presetID="10" presetClass="exit" presetSubtype="0" fill="hold" nodeType="afterEffect">
                                      <p:stCondLst>
                                        <p:cond delay="0"/>
                                      </p:stCondLst>
                                      <p:childTnLst>
                                        <p:animEffect transition="out" filter="fade">
                                          <p:cBhvr>
                                            <p:cTn id="94" dur="10"/>
                                            <p:tgtEl>
                                              <p:spTgt spid="137"/>
                                            </p:tgtEl>
                                          </p:cBhvr>
                                        </p:animEffect>
                                        <p:set>
                                          <p:cBhvr>
                                            <p:cTn id="95" dur="1" fill="hold">
                                              <p:stCondLst>
                                                <p:cond delay="9"/>
                                              </p:stCondLst>
                                            </p:cTn>
                                            <p:tgtEl>
                                              <p:spTgt spid="137"/>
                                            </p:tgtEl>
                                            <p:attrNameLst>
                                              <p:attrName>style.visibility</p:attrName>
                                            </p:attrNameLst>
                                          </p:cBhvr>
                                          <p:to>
                                            <p:strVal val="hidden"/>
                                          </p:to>
                                        </p:set>
                                      </p:childTnLst>
                                    </p:cTn>
                                  </p:par>
                                  <p:par>
                                    <p:cTn id="96" presetID="10" presetClass="entr" presetSubtype="0" fill="hold" nodeType="withEffect" p14:presetBounceEnd="50000">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fade">
                                          <p:cBhvr>
                                            <p:cTn id="98" dur="10"/>
                                            <p:tgtEl>
                                              <p:spTgt spid="138"/>
                                            </p:tgtEl>
                                          </p:cBhvr>
                                        </p:animEffect>
                                      </p:childTnLst>
                                    </p:cTn>
                                  </p:par>
                                  <p:par>
                                    <p:cTn id="99" presetID="42" presetClass="path" presetSubtype="0" fill="hold" nodeType="withEffect" p14:presetBounceEnd="50000">
                                      <p:stCondLst>
                                        <p:cond delay="0"/>
                                      </p:stCondLst>
                                      <p:childTnLst>
                                        <p:animMotion origin="layout" path="M 4.72222E-6 1.85185E-6 L 4.72222E-6 0.19629 " pathEditMode="relative" rAng="0" ptsTypes="AA" p14:bounceEnd="50000">
                                          <p:cBhvr>
                                            <p:cTn id="100" dur="750" fill="hold"/>
                                            <p:tgtEl>
                                              <p:spTgt spid="138"/>
                                            </p:tgtEl>
                                            <p:attrNameLst>
                                              <p:attrName>ppt_x</p:attrName>
                                              <p:attrName>ppt_y</p:attrName>
                                            </p:attrNameLst>
                                          </p:cBhvr>
                                          <p:rCtr x="0" y="9815"/>
                                        </p:animMotion>
                                      </p:childTnLst>
                                    </p:cTn>
                                  </p:par>
                                  <p:par>
                                    <p:cTn id="101" presetID="42" presetClass="path" presetSubtype="0" accel="50000" fill="hold" nodeType="withEffect">
                                      <p:stCondLst>
                                        <p:cond delay="0"/>
                                      </p:stCondLst>
                                      <p:childTnLst>
                                        <p:animMotion origin="layout" path="M 4.16667E-6 -0.00062 L 4.16667E-6 0.85648 " pathEditMode="relative" rAng="0" ptsTypes="AA">
                                          <p:cBhvr>
                                            <p:cTn id="102" dur="1500" fill="hold"/>
                                            <p:tgtEl>
                                              <p:spTgt spid="141"/>
                                            </p:tgtEl>
                                            <p:attrNameLst>
                                              <p:attrName>ppt_x</p:attrName>
                                              <p:attrName>ppt_y</p:attrName>
                                            </p:attrNameLst>
                                          </p:cBhvr>
                                          <p:rCtr x="0" y="42840"/>
                                        </p:animMotion>
                                      </p:childTnLst>
                                    </p:cTn>
                                  </p:par>
                                </p:childTnLst>
                              </p:cTn>
                            </p:par>
                            <p:par>
                              <p:cTn id="103" fill="hold">
                                <p:stCondLst>
                                  <p:cond delay="12530"/>
                                </p:stCondLst>
                                <p:childTnLst>
                                  <p:par>
                                    <p:cTn id="104" presetID="10" presetClass="exit" presetSubtype="0" fill="hold" nodeType="afterEffect">
                                      <p:stCondLst>
                                        <p:cond delay="0"/>
                                      </p:stCondLst>
                                      <p:childTnLst>
                                        <p:animEffect transition="out" filter="fade">
                                          <p:cBhvr>
                                            <p:cTn id="105" dur="10"/>
                                            <p:tgtEl>
                                              <p:spTgt spid="141"/>
                                            </p:tgtEl>
                                          </p:cBhvr>
                                        </p:animEffect>
                                        <p:set>
                                          <p:cBhvr>
                                            <p:cTn id="106" dur="1" fill="hold">
                                              <p:stCondLst>
                                                <p:cond delay="9"/>
                                              </p:stCondLst>
                                            </p:cTn>
                                            <p:tgtEl>
                                              <p:spTgt spid="141"/>
                                            </p:tgtEl>
                                            <p:attrNameLst>
                                              <p:attrName>style.visibility</p:attrName>
                                            </p:attrNameLst>
                                          </p:cBhvr>
                                          <p:to>
                                            <p:strVal val="hidden"/>
                                          </p:to>
                                        </p:set>
                                      </p:childTnLst>
                                    </p:cTn>
                                  </p:par>
                                  <p:par>
                                    <p:cTn id="107" presetID="10" presetClass="entr" presetSubtype="0" fill="hold" nodeType="withEffect" p14:presetBounceEnd="50000">
                                      <p:stCondLst>
                                        <p:cond delay="0"/>
                                      </p:stCondLst>
                                      <p:childTnLst>
                                        <p:set>
                                          <p:cBhvr>
                                            <p:cTn id="108" dur="1" fill="hold">
                                              <p:stCondLst>
                                                <p:cond delay="0"/>
                                              </p:stCondLst>
                                            </p:cTn>
                                            <p:tgtEl>
                                              <p:spTgt spid="140"/>
                                            </p:tgtEl>
                                            <p:attrNameLst>
                                              <p:attrName>style.visibility</p:attrName>
                                            </p:attrNameLst>
                                          </p:cBhvr>
                                          <p:to>
                                            <p:strVal val="visible"/>
                                          </p:to>
                                        </p:set>
                                        <p:animEffect transition="in" filter="fade">
                                          <p:cBhvr>
                                            <p:cTn id="109" dur="10"/>
                                            <p:tgtEl>
                                              <p:spTgt spid="140"/>
                                            </p:tgtEl>
                                          </p:cBhvr>
                                        </p:animEffect>
                                      </p:childTnLst>
                                    </p:cTn>
                                  </p:par>
                                </p:childTnLst>
                              </p:cTn>
                            </p:par>
                            <p:par>
                              <p:cTn id="110" fill="hold">
                                <p:stCondLst>
                                  <p:cond delay="12540"/>
                                </p:stCondLst>
                                <p:childTnLst>
                                  <p:par>
                                    <p:cTn id="111" presetID="42" presetClass="path" presetSubtype="0" fill="hold" nodeType="afterEffect" p14:presetBounceEnd="50000">
                                      <p:stCondLst>
                                        <p:cond delay="0"/>
                                      </p:stCondLst>
                                      <p:childTnLst>
                                        <p:animMotion origin="layout" path="M 4.16667E-6 1.11022E-16 L 0.00138 0.20802 " pathEditMode="relative" rAng="0" ptsTypes="AA" p14:bounceEnd="50000">
                                          <p:cBhvr>
                                            <p:cTn id="112" dur="500" fill="hold"/>
                                            <p:tgtEl>
                                              <p:spTgt spid="140"/>
                                            </p:tgtEl>
                                            <p:attrNameLst>
                                              <p:attrName>ppt_x</p:attrName>
                                              <p:attrName>ppt_y</p:attrName>
                                            </p:attrNameLst>
                                          </p:cBhvr>
                                          <p:rCtr x="69" y="10401"/>
                                        </p:animMotion>
                                      </p:childTnLst>
                                    </p:cTn>
                                  </p:par>
                                </p:childTnLst>
                              </p:cTn>
                            </p:par>
                            <p:par>
                              <p:cTn id="113" fill="hold">
                                <p:stCondLst>
                                  <p:cond delay="13040"/>
                                </p:stCondLst>
                                <p:childTnLst>
                                  <p:par>
                                    <p:cTn id="114" presetID="10" presetClass="entr" presetSubtype="0" fill="hold" nodeType="afterEffect">
                                      <p:stCondLst>
                                        <p:cond delay="0"/>
                                      </p:stCondLst>
                                      <p:childTnLst>
                                        <p:set>
                                          <p:cBhvr>
                                            <p:cTn id="115" dur="1" fill="hold">
                                              <p:stCondLst>
                                                <p:cond delay="0"/>
                                              </p:stCondLst>
                                            </p:cTn>
                                            <p:tgtEl>
                                              <p:spTgt spid="189"/>
                                            </p:tgtEl>
                                            <p:attrNameLst>
                                              <p:attrName>style.visibility</p:attrName>
                                            </p:attrNameLst>
                                          </p:cBhvr>
                                          <p:to>
                                            <p:strVal val="visible"/>
                                          </p:to>
                                        </p:set>
                                        <p:animEffect transition="in" filter="fade">
                                          <p:cBhvr>
                                            <p:cTn id="116" dur="10"/>
                                            <p:tgtEl>
                                              <p:spTgt spid="189"/>
                                            </p:tgtEl>
                                          </p:cBhvr>
                                        </p:animEffect>
                                      </p:childTnLst>
                                    </p:cTn>
                                  </p:par>
                                  <p:par>
                                    <p:cTn id="117" presetID="42" presetClass="path" presetSubtype="0" fill="hold" nodeType="withEffect">
                                      <p:stCondLst>
                                        <p:cond delay="0"/>
                                      </p:stCondLst>
                                      <p:childTnLst>
                                        <p:animMotion origin="layout" path="M 4.44444E-6 -6.17284E-7 L -0.00504 0.42315 " pathEditMode="relative" rAng="0" ptsTypes="AA">
                                          <p:cBhvr>
                                            <p:cTn id="118" dur="750" fill="hold"/>
                                            <p:tgtEl>
                                              <p:spTgt spid="189"/>
                                            </p:tgtEl>
                                            <p:attrNameLst>
                                              <p:attrName>ppt_x</p:attrName>
                                              <p:attrName>ppt_y</p:attrName>
                                            </p:attrNameLst>
                                          </p:cBhvr>
                                          <p:rCtr x="-260" y="21142"/>
                                        </p:animMotion>
                                      </p:childTnLst>
                                    </p:cTn>
                                  </p:par>
                                </p:childTnLst>
                              </p:cTn>
                            </p:par>
                            <p:par>
                              <p:cTn id="119" fill="hold">
                                <p:stCondLst>
                                  <p:cond delay="13790"/>
                                </p:stCondLst>
                                <p:childTnLst>
                                  <p:par>
                                    <p:cTn id="120" presetID="10" presetClass="exit" presetSubtype="0" fill="hold" nodeType="afterEffect">
                                      <p:stCondLst>
                                        <p:cond delay="0"/>
                                      </p:stCondLst>
                                      <p:childTnLst>
                                        <p:animEffect transition="out" filter="fade">
                                          <p:cBhvr>
                                            <p:cTn id="121" dur="10"/>
                                            <p:tgtEl>
                                              <p:spTgt spid="189"/>
                                            </p:tgtEl>
                                          </p:cBhvr>
                                        </p:animEffect>
                                        <p:set>
                                          <p:cBhvr>
                                            <p:cTn id="122" dur="1" fill="hold">
                                              <p:stCondLst>
                                                <p:cond delay="9"/>
                                              </p:stCondLst>
                                            </p:cTn>
                                            <p:tgtEl>
                                              <p:spTgt spid="18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90"/>
                                            </p:tgtEl>
                                            <p:attrNameLst>
                                              <p:attrName>style.visibility</p:attrName>
                                            </p:attrNameLst>
                                          </p:cBhvr>
                                          <p:to>
                                            <p:strVal val="visible"/>
                                          </p:to>
                                        </p:set>
                                        <p:animEffect transition="in" filter="fade">
                                          <p:cBhvr>
                                            <p:cTn id="125" dur="10"/>
                                            <p:tgtEl>
                                              <p:spTgt spid="190"/>
                                            </p:tgtEl>
                                          </p:cBhvr>
                                        </p:animEffect>
                                      </p:childTnLst>
                                    </p:cTn>
                                  </p:par>
                                  <p:par>
                                    <p:cTn id="126" presetID="0" presetClass="path" presetSubtype="0" fill="hold" nodeType="withEffect">
                                      <p:stCondLst>
                                        <p:cond delay="0"/>
                                      </p:stCondLst>
                                      <p:childTnLst>
                                        <p:animMotion origin="layout" path="M -0.00018 0.00062 C -0.00156 0.01852 -0.00018 -0.00092 -0.00139 0.03056 C -0.00156 0.03426 -0.00191 0.03766 -0.00209 0.04167 C -0.00191 0.06019 -0.00295 0.07932 -0.00139 0.09815 C -0.00139 0.09877 0.0033 0.10154 0.00416 0.10216 C 0.01371 0.10803 0.00607 0.10278 0.01302 0.10926 C 0.0158 0.11173 0.01892 0.11327 0.02135 0.11636 C 0.02222 0.11729 0.02274 0.11821 0.02344 0.11883 C 0.02604 0.12161 0.02812 0.12222 0.03055 0.12593 C 0.0316 0.1284 0.03316 0.12994 0.03385 0.1321 C 0.03715 0.14074 0.03333 0.13056 0.03889 0.14537 C 0.03923 0.14661 0.03958 0.14815 0.04028 0.14908 C 0.04097 0.15062 0.04166 0.15216 0.04219 0.15401 C 0.04288 0.15556 0.04323 0.1571 0.04375 0.15864 C 0.0441 0.15988 0.04462 0.16111 0.04496 0.16235 C 0.04548 0.16358 0.04566 0.16482 0.04583 0.16605 C 0.04653 0.17006 0.0467 0.17253 0.04705 0.17685 C 0.04687 0.18303 0.0467 0.1892 0.04653 0.19506 C 0.04618 0.20401 0.04618 0.21266 0.04583 0.22192 C 0.04583 0.22377 0.04514 0.22562 0.04496 0.22778 C 0.04444 0.23488 0.04444 0.23673 0.04375 0.24352 C 0.04357 0.24506 0.04323 0.24692 0.04305 0.24846 C 0.04288 0.25216 0.04201 0.26327 0.04166 0.2679 C 0.0408 0.27469 0.04062 0.27593 0.03941 0.28117 C 0.04479 0.28735 0.03819 0.28025 0.04444 0.28457 C 0.04514 0.28519 0.04583 0.28611 0.04653 0.28704 C 0.04705 0.28766 0.04774 0.28796 0.04861 0.28827 C 0.0526 0.29568 0.04566 0.28364 0.05694 0.29661 C 0.05764 0.29753 0.05816 0.29846 0.05903 0.29908 C 0.06302 0.30309 0.06041 0.29969 0.06371 0.30401 C 0.06476 0.30494 0.0658 0.30617 0.06666 0.30772 C 0.06736 0.30864 0.06788 0.31019 0.06857 0.31111 C 0.06944 0.31173 0.07014 0.31204 0.07083 0.31235 C 0.07118 0.31296 0.07153 0.3142 0.07222 0.31482 C 0.07291 0.31574 0.07361 0.31636 0.07413 0.31729 C 0.075 0.31821 0.07517 0.32006 0.07569 0.32099 C 0.07864 0.32624 0.07691 0.32006 0.07986 0.32716 C 0.08142 0.33087 0.0809 0.33148 0.08194 0.3355 C 0.08246 0.33704 0.08281 0.33858 0.08333 0.34043 C 0.08385 0.34198 0.08472 0.34352 0.08541 0.34506 C 0.08594 0.3463 0.08628 0.34784 0.0868 0.34877 C 0.08715 0.34969 0.08785 0.35031 0.08819 0.35124 C 0.09253 0.3608 0.08628 0.34815 0.09097 0.35957 C 0.09149 0.36111 0.09236 0.36204 0.09305 0.36327 C 0.09375 0.36698 0.0941 0.37068 0.09514 0.37438 C 0.09548 0.37593 0.09618 0.37716 0.09653 0.37901 C 0.09705 0.3821 0.09739 0.3855 0.09791 0.38858 C 0.09809 0.39012 0.09844 0.39198 0.09861 0.39352 C 0.10191 0.4108 0.09861 0.39259 0.10069 0.40556 C 0.10121 0.40895 0.10208 0.41204 0.10278 0.41543 C 0.10382 0.42654 0.10295 0.4213 0.10486 0.43087 L 0.10555 0.43488 C 0.10642 0.43858 0.10625 0.43704 0.10625 0.43982 " pathEditMode="relative" rAng="0" ptsTypes="AAAAAAAAAAAAAAAAAAAAAAAAAAAAAAAAAAAAAAAAAAAAAAAAAAAAA">
                                          <p:cBhvr>
                                            <p:cTn id="127" dur="2000" fill="hold"/>
                                            <p:tgtEl>
                                              <p:spTgt spid="190"/>
                                            </p:tgtEl>
                                            <p:attrNameLst>
                                              <p:attrName>ppt_x</p:attrName>
                                              <p:attrName>ppt_y</p:attrName>
                                            </p:attrNameLst>
                                          </p:cBhvr>
                                          <p:rCtr x="5208" y="21944"/>
                                        </p:animMotion>
                                      </p:childTnLst>
                                    </p:cTn>
                                  </p:par>
                                </p:childTnLst>
                              </p:cTn>
                            </p:par>
                            <p:par>
                              <p:cTn id="128" fill="hold">
                                <p:stCondLst>
                                  <p:cond delay="15790"/>
                                </p:stCondLst>
                                <p:childTnLst>
                                  <p:par>
                                    <p:cTn id="129" presetID="10" presetClass="exit" presetSubtype="0" fill="hold" nodeType="afterEffect">
                                      <p:stCondLst>
                                        <p:cond delay="0"/>
                                      </p:stCondLst>
                                      <p:childTnLst>
                                        <p:animEffect transition="out" filter="fade">
                                          <p:cBhvr>
                                            <p:cTn id="130" dur="10"/>
                                            <p:tgtEl>
                                              <p:spTgt spid="190"/>
                                            </p:tgtEl>
                                          </p:cBhvr>
                                        </p:animEffect>
                                        <p:set>
                                          <p:cBhvr>
                                            <p:cTn id="131" dur="1" fill="hold">
                                              <p:stCondLst>
                                                <p:cond delay="9"/>
                                              </p:stCondLst>
                                            </p:cTn>
                                            <p:tgtEl>
                                              <p:spTgt spid="190"/>
                                            </p:tgtEl>
                                            <p:attrNameLst>
                                              <p:attrName>style.visibility</p:attrName>
                                            </p:attrNameLst>
                                          </p:cBhvr>
                                          <p:to>
                                            <p:strVal val="hidden"/>
                                          </p:to>
                                        </p:set>
                                      </p:childTnLst>
                                    </p:cTn>
                                  </p:par>
                                  <p:par>
                                    <p:cTn id="132" presetID="10" presetClass="entr" presetSubtype="0" fill="hold" nodeType="withEffect" p14:presetBounceEnd="50000">
                                      <p:stCondLst>
                                        <p:cond delay="0"/>
                                      </p:stCondLst>
                                      <p:childTnLst>
                                        <p:set>
                                          <p:cBhvr>
                                            <p:cTn id="133" dur="1" fill="hold">
                                              <p:stCondLst>
                                                <p:cond delay="0"/>
                                              </p:stCondLst>
                                            </p:cTn>
                                            <p:tgtEl>
                                              <p:spTgt spid="191"/>
                                            </p:tgtEl>
                                            <p:attrNameLst>
                                              <p:attrName>style.visibility</p:attrName>
                                            </p:attrNameLst>
                                          </p:cBhvr>
                                          <p:to>
                                            <p:strVal val="visible"/>
                                          </p:to>
                                        </p:set>
                                        <p:animEffect transition="in" filter="fade">
                                          <p:cBhvr>
                                            <p:cTn id="134" dur="10"/>
                                            <p:tgtEl>
                                              <p:spTgt spid="191"/>
                                            </p:tgtEl>
                                          </p:cBhvr>
                                        </p:animEffect>
                                      </p:childTnLst>
                                    </p:cTn>
                                  </p:par>
                                  <p:par>
                                    <p:cTn id="135" presetID="42" presetClass="path" presetSubtype="0" fill="hold" nodeType="withEffect" p14:presetBounceEnd="50000">
                                      <p:stCondLst>
                                        <p:cond delay="0"/>
                                      </p:stCondLst>
                                      <p:childTnLst>
                                        <p:animMotion origin="layout" path="M 2.77778E-6 1.85185E-6 L 2.77778E-6 0.19629 " pathEditMode="relative" rAng="0" ptsTypes="AA" p14:bounceEnd="50000">
                                          <p:cBhvr>
                                            <p:cTn id="136" dur="750" fill="hold"/>
                                            <p:tgtEl>
                                              <p:spTgt spid="191"/>
                                            </p:tgtEl>
                                            <p:attrNameLst>
                                              <p:attrName>ppt_x</p:attrName>
                                              <p:attrName>ppt_y</p:attrName>
                                            </p:attrNameLst>
                                          </p:cBhvr>
                                          <p:rCtr x="0" y="9815"/>
                                        </p:animMotion>
                                      </p:childTnLst>
                                    </p:cTn>
                                  </p:par>
                                  <p:par>
                                    <p:cTn id="137" presetID="42" presetClass="path" presetSubtype="0" accel="50000" fill="hold" nodeType="withEffect">
                                      <p:stCondLst>
                                        <p:cond delay="0"/>
                                      </p:stCondLst>
                                      <p:childTnLst>
                                        <p:animMotion origin="layout" path="M 2.5E-6 -0.00062 L 2.5E-6 0.85648 " pathEditMode="relative" rAng="0" ptsTypes="AA">
                                          <p:cBhvr>
                                            <p:cTn id="138" dur="1500" fill="hold"/>
                                            <p:tgtEl>
                                              <p:spTgt spid="145"/>
                                            </p:tgtEl>
                                            <p:attrNameLst>
                                              <p:attrName>ppt_x</p:attrName>
                                              <p:attrName>ppt_y</p:attrName>
                                            </p:attrNameLst>
                                          </p:cBhvr>
                                          <p:rCtr x="0" y="42840"/>
                                        </p:animMotion>
                                      </p:childTnLst>
                                    </p:cTn>
                                  </p:par>
                                </p:childTnLst>
                              </p:cTn>
                            </p:par>
                            <p:par>
                              <p:cTn id="139" fill="hold">
                                <p:stCondLst>
                                  <p:cond delay="17290"/>
                                </p:stCondLst>
                                <p:childTnLst>
                                  <p:par>
                                    <p:cTn id="140" presetID="10" presetClass="exit" presetSubtype="0" fill="hold" nodeType="afterEffect">
                                      <p:stCondLst>
                                        <p:cond delay="0"/>
                                      </p:stCondLst>
                                      <p:childTnLst>
                                        <p:animEffect transition="out" filter="fade">
                                          <p:cBhvr>
                                            <p:cTn id="141" dur="10"/>
                                            <p:tgtEl>
                                              <p:spTgt spid="145"/>
                                            </p:tgtEl>
                                          </p:cBhvr>
                                        </p:animEffect>
                                        <p:set>
                                          <p:cBhvr>
                                            <p:cTn id="142" dur="1" fill="hold">
                                              <p:stCondLst>
                                                <p:cond delay="9"/>
                                              </p:stCondLst>
                                            </p:cTn>
                                            <p:tgtEl>
                                              <p:spTgt spid="145"/>
                                            </p:tgtEl>
                                            <p:attrNameLst>
                                              <p:attrName>style.visibility</p:attrName>
                                            </p:attrNameLst>
                                          </p:cBhvr>
                                          <p:to>
                                            <p:strVal val="hidden"/>
                                          </p:to>
                                        </p:set>
                                      </p:childTnLst>
                                    </p:cTn>
                                  </p:par>
                                  <p:par>
                                    <p:cTn id="143" presetID="10" presetClass="entr" presetSubtype="0" fill="hold" nodeType="withEffect" p14:presetBounceEnd="50000">
                                      <p:stCondLst>
                                        <p:cond delay="0"/>
                                      </p:stCondLst>
                                      <p:childTnLst>
                                        <p:set>
                                          <p:cBhvr>
                                            <p:cTn id="144" dur="1" fill="hold">
                                              <p:stCondLst>
                                                <p:cond delay="0"/>
                                              </p:stCondLst>
                                            </p:cTn>
                                            <p:tgtEl>
                                              <p:spTgt spid="144"/>
                                            </p:tgtEl>
                                            <p:attrNameLst>
                                              <p:attrName>style.visibility</p:attrName>
                                            </p:attrNameLst>
                                          </p:cBhvr>
                                          <p:to>
                                            <p:strVal val="visible"/>
                                          </p:to>
                                        </p:set>
                                        <p:animEffect transition="in" filter="fade">
                                          <p:cBhvr>
                                            <p:cTn id="145" dur="10"/>
                                            <p:tgtEl>
                                              <p:spTgt spid="144"/>
                                            </p:tgtEl>
                                          </p:cBhvr>
                                        </p:animEffect>
                                      </p:childTnLst>
                                    </p:cTn>
                                  </p:par>
                                </p:childTnLst>
                              </p:cTn>
                            </p:par>
                            <p:par>
                              <p:cTn id="146" fill="hold">
                                <p:stCondLst>
                                  <p:cond delay="17300"/>
                                </p:stCondLst>
                                <p:childTnLst>
                                  <p:par>
                                    <p:cTn id="147" presetID="42" presetClass="path" presetSubtype="0" fill="hold" nodeType="afterEffect" p14:presetBounceEnd="50000">
                                      <p:stCondLst>
                                        <p:cond delay="0"/>
                                      </p:stCondLst>
                                      <p:childTnLst>
                                        <p:animMotion origin="layout" path="M 2.5E-6 1.11022E-16 L 0.00139 0.20802 " pathEditMode="relative" rAng="0" ptsTypes="AA" p14:bounceEnd="50000">
                                          <p:cBhvr>
                                            <p:cTn id="148" dur="500" fill="hold"/>
                                            <p:tgtEl>
                                              <p:spTgt spid="144"/>
                                            </p:tgtEl>
                                            <p:attrNameLst>
                                              <p:attrName>ppt_x</p:attrName>
                                              <p:attrName>ppt_y</p:attrName>
                                            </p:attrNameLst>
                                          </p:cBhvr>
                                          <p:rCtr x="69" y="10401"/>
                                        </p:animMotion>
                                      </p:childTnLst>
                                    </p:cTn>
                                  </p:par>
                                  <p:par>
                                    <p:cTn id="149" presetID="42" presetClass="path" presetSubtype="0" fill="hold" nodeType="withEffect">
                                      <p:stCondLst>
                                        <p:cond delay="0"/>
                                      </p:stCondLst>
                                      <p:childTnLst>
                                        <p:animMotion origin="layout" path="M -1.94444E-6 -0.00062 L -1.94444E-6 0.85648 " pathEditMode="relative" rAng="0" ptsTypes="AA">
                                          <p:cBhvr>
                                            <p:cTn id="150" dur="1500" fill="hold"/>
                                            <p:tgtEl>
                                              <p:spTgt spid="149"/>
                                            </p:tgtEl>
                                            <p:attrNameLst>
                                              <p:attrName>ppt_x</p:attrName>
                                              <p:attrName>ppt_y</p:attrName>
                                            </p:attrNameLst>
                                          </p:cBhvr>
                                          <p:rCtr x="0" y="42840"/>
                                        </p:animMotion>
                                      </p:childTnLst>
                                    </p:cTn>
                                  </p:par>
                                </p:childTnLst>
                              </p:cTn>
                            </p:par>
                            <p:par>
                              <p:cTn id="151" fill="hold">
                                <p:stCondLst>
                                  <p:cond delay="18800"/>
                                </p:stCondLst>
                                <p:childTnLst>
                                  <p:par>
                                    <p:cTn id="152" presetID="10" presetClass="exit" presetSubtype="0" fill="hold" nodeType="afterEffect">
                                      <p:stCondLst>
                                        <p:cond delay="0"/>
                                      </p:stCondLst>
                                      <p:childTnLst>
                                        <p:animEffect transition="out" filter="fade">
                                          <p:cBhvr>
                                            <p:cTn id="153" dur="10"/>
                                            <p:tgtEl>
                                              <p:spTgt spid="149"/>
                                            </p:tgtEl>
                                          </p:cBhvr>
                                        </p:animEffect>
                                        <p:set>
                                          <p:cBhvr>
                                            <p:cTn id="154" dur="1" fill="hold">
                                              <p:stCondLst>
                                                <p:cond delay="9"/>
                                              </p:stCondLst>
                                            </p:cTn>
                                            <p:tgtEl>
                                              <p:spTgt spid="149"/>
                                            </p:tgtEl>
                                            <p:attrNameLst>
                                              <p:attrName>style.visibility</p:attrName>
                                            </p:attrNameLst>
                                          </p:cBhvr>
                                          <p:to>
                                            <p:strVal val="hidden"/>
                                          </p:to>
                                        </p:set>
                                      </p:childTnLst>
                                    </p:cTn>
                                  </p:par>
                                  <p:par>
                                    <p:cTn id="155" presetID="10" presetClass="entr" presetSubtype="0" fill="hold" nodeType="withEffect" p14:presetBounceEnd="50000">
                                      <p:stCondLst>
                                        <p:cond delay="0"/>
                                      </p:stCondLst>
                                      <p:childTnLst>
                                        <p:set>
                                          <p:cBhvr>
                                            <p:cTn id="156" dur="1" fill="hold">
                                              <p:stCondLst>
                                                <p:cond delay="0"/>
                                              </p:stCondLst>
                                            </p:cTn>
                                            <p:tgtEl>
                                              <p:spTgt spid="148"/>
                                            </p:tgtEl>
                                            <p:attrNameLst>
                                              <p:attrName>style.visibility</p:attrName>
                                            </p:attrNameLst>
                                          </p:cBhvr>
                                          <p:to>
                                            <p:strVal val="visible"/>
                                          </p:to>
                                        </p:set>
                                        <p:animEffect transition="in" filter="fade">
                                          <p:cBhvr>
                                            <p:cTn id="157" dur="10"/>
                                            <p:tgtEl>
                                              <p:spTgt spid="148"/>
                                            </p:tgtEl>
                                          </p:cBhvr>
                                        </p:animEffect>
                                      </p:childTnLst>
                                    </p:cTn>
                                  </p:par>
                                </p:childTnLst>
                              </p:cTn>
                            </p:par>
                            <p:par>
                              <p:cTn id="158" fill="hold">
                                <p:stCondLst>
                                  <p:cond delay="18810"/>
                                </p:stCondLst>
                                <p:childTnLst>
                                  <p:par>
                                    <p:cTn id="159" presetID="42" presetClass="path" presetSubtype="0" fill="hold" nodeType="afterEffect" p14:presetBounceEnd="50000">
                                      <p:stCondLst>
                                        <p:cond delay="0"/>
                                      </p:stCondLst>
                                      <p:childTnLst>
                                        <p:animMotion origin="layout" path="M -1.94444E-6 1.11022E-16 L 0.00139 0.20802 " pathEditMode="relative" rAng="0" ptsTypes="AA" p14:bounceEnd="50000">
                                          <p:cBhvr>
                                            <p:cTn id="160" dur="500" fill="hold"/>
                                            <p:tgtEl>
                                              <p:spTgt spid="148"/>
                                            </p:tgtEl>
                                            <p:attrNameLst>
                                              <p:attrName>ppt_x</p:attrName>
                                              <p:attrName>ppt_y</p:attrName>
                                            </p:attrNameLst>
                                          </p:cBhvr>
                                          <p:rCtr x="69" y="10401"/>
                                        </p:animMotion>
                                      </p:childTnLst>
                                    </p:cTn>
                                  </p:par>
                                  <p:par>
                                    <p:cTn id="161" presetID="42" presetClass="path" presetSubtype="0" accel="50000" fill="hold" nodeType="withEffect">
                                      <p:stCondLst>
                                        <p:cond delay="0"/>
                                      </p:stCondLst>
                                      <p:childTnLst>
                                        <p:animMotion origin="layout" path="M 2.22222E-6 -0.00062 L 2.22222E-6 0.85648 " pathEditMode="relative" rAng="0" ptsTypes="AA">
                                          <p:cBhvr>
                                            <p:cTn id="162" dur="1500" fill="hold"/>
                                            <p:tgtEl>
                                              <p:spTgt spid="151"/>
                                            </p:tgtEl>
                                            <p:attrNameLst>
                                              <p:attrName>ppt_x</p:attrName>
                                              <p:attrName>ppt_y</p:attrName>
                                            </p:attrNameLst>
                                          </p:cBhvr>
                                          <p:rCtr x="0" y="42840"/>
                                        </p:animMotion>
                                      </p:childTnLst>
                                    </p:cTn>
                                  </p:par>
                                </p:childTnLst>
                              </p:cTn>
                            </p:par>
                            <p:par>
                              <p:cTn id="163" fill="hold">
                                <p:stCondLst>
                                  <p:cond delay="20310"/>
                                </p:stCondLst>
                                <p:childTnLst>
                                  <p:par>
                                    <p:cTn id="164" presetID="10" presetClass="exit" presetSubtype="0" fill="hold" nodeType="afterEffect">
                                      <p:stCondLst>
                                        <p:cond delay="0"/>
                                      </p:stCondLst>
                                      <p:childTnLst>
                                        <p:animEffect transition="out" filter="fade">
                                          <p:cBhvr>
                                            <p:cTn id="165" dur="10"/>
                                            <p:tgtEl>
                                              <p:spTgt spid="151"/>
                                            </p:tgtEl>
                                          </p:cBhvr>
                                        </p:animEffect>
                                        <p:set>
                                          <p:cBhvr>
                                            <p:cTn id="166" dur="1" fill="hold">
                                              <p:stCondLst>
                                                <p:cond delay="9"/>
                                              </p:stCondLst>
                                            </p:cTn>
                                            <p:tgtEl>
                                              <p:spTgt spid="151"/>
                                            </p:tgtEl>
                                            <p:attrNameLst>
                                              <p:attrName>style.visibility</p:attrName>
                                            </p:attrNameLst>
                                          </p:cBhvr>
                                          <p:to>
                                            <p:strVal val="hidden"/>
                                          </p:to>
                                        </p:set>
                                      </p:childTnLst>
                                    </p:cTn>
                                  </p:par>
                                  <p:par>
                                    <p:cTn id="167" presetID="10" presetClass="entr" presetSubtype="0" fill="hold" nodeType="withEffect" p14:presetBounceEnd="50000">
                                      <p:stCondLst>
                                        <p:cond delay="0"/>
                                      </p:stCondLst>
                                      <p:childTnLst>
                                        <p:set>
                                          <p:cBhvr>
                                            <p:cTn id="168" dur="1" fill="hold">
                                              <p:stCondLst>
                                                <p:cond delay="0"/>
                                              </p:stCondLst>
                                            </p:cTn>
                                            <p:tgtEl>
                                              <p:spTgt spid="150"/>
                                            </p:tgtEl>
                                            <p:attrNameLst>
                                              <p:attrName>style.visibility</p:attrName>
                                            </p:attrNameLst>
                                          </p:cBhvr>
                                          <p:to>
                                            <p:strVal val="visible"/>
                                          </p:to>
                                        </p:set>
                                        <p:animEffect transition="in" filter="fade">
                                          <p:cBhvr>
                                            <p:cTn id="169" dur="10"/>
                                            <p:tgtEl>
                                              <p:spTgt spid="150"/>
                                            </p:tgtEl>
                                          </p:cBhvr>
                                        </p:animEffect>
                                      </p:childTnLst>
                                    </p:cTn>
                                  </p:par>
                                </p:childTnLst>
                              </p:cTn>
                            </p:par>
                            <p:par>
                              <p:cTn id="170" fill="hold">
                                <p:stCondLst>
                                  <p:cond delay="20320"/>
                                </p:stCondLst>
                                <p:childTnLst>
                                  <p:par>
                                    <p:cTn id="171" presetID="42" presetClass="path" presetSubtype="0" fill="hold" nodeType="afterEffect" p14:presetBounceEnd="50000">
                                      <p:stCondLst>
                                        <p:cond delay="0"/>
                                      </p:stCondLst>
                                      <p:childTnLst>
                                        <p:animMotion origin="layout" path="M 2.22222E-6 -3.20988E-6 L 0.00139 0.20803 " pathEditMode="relative" rAng="0" ptsTypes="AA" p14:bounceEnd="50000">
                                          <p:cBhvr>
                                            <p:cTn id="172" dur="500" fill="hold"/>
                                            <p:tgtEl>
                                              <p:spTgt spid="150"/>
                                            </p:tgtEl>
                                            <p:attrNameLst>
                                              <p:attrName>ppt_x</p:attrName>
                                              <p:attrName>ppt_y</p:attrName>
                                            </p:attrNameLst>
                                          </p:cBhvr>
                                          <p:rCtr x="69" y="10401"/>
                                        </p:animMotion>
                                      </p:childTnLst>
                                    </p:cTn>
                                  </p:par>
                                </p:childTnLst>
                              </p:cTn>
                            </p:par>
                            <p:par>
                              <p:cTn id="173" fill="hold">
                                <p:stCondLst>
                                  <p:cond delay="20820"/>
                                </p:stCondLst>
                                <p:childTnLst>
                                  <p:par>
                                    <p:cTn id="174" presetID="10" presetClass="entr" presetSubtype="0" fill="hold" nodeType="afterEffect">
                                      <p:stCondLst>
                                        <p:cond delay="0"/>
                                      </p:stCondLst>
                                      <p:childTnLst>
                                        <p:set>
                                          <p:cBhvr>
                                            <p:cTn id="175" dur="1" fill="hold">
                                              <p:stCondLst>
                                                <p:cond delay="0"/>
                                              </p:stCondLst>
                                            </p:cTn>
                                            <p:tgtEl>
                                              <p:spTgt spid="152"/>
                                            </p:tgtEl>
                                            <p:attrNameLst>
                                              <p:attrName>style.visibility</p:attrName>
                                            </p:attrNameLst>
                                          </p:cBhvr>
                                          <p:to>
                                            <p:strVal val="visible"/>
                                          </p:to>
                                        </p:set>
                                        <p:animEffect transition="in" filter="fade">
                                          <p:cBhvr>
                                            <p:cTn id="176" dur="10"/>
                                            <p:tgtEl>
                                              <p:spTgt spid="152"/>
                                            </p:tgtEl>
                                          </p:cBhvr>
                                        </p:animEffect>
                                      </p:childTnLst>
                                    </p:cTn>
                                  </p:par>
                                  <p:par>
                                    <p:cTn id="177" presetID="42" presetClass="path" presetSubtype="0" fill="hold" nodeType="withEffect">
                                      <p:stCondLst>
                                        <p:cond delay="0"/>
                                      </p:stCondLst>
                                      <p:childTnLst>
                                        <p:animMotion origin="layout" path="M 1.11111E-6 -1.23457E-6 L 1.11111E-6 0.36451 " pathEditMode="relative" rAng="0" ptsTypes="AA">
                                          <p:cBhvr>
                                            <p:cTn id="178" dur="750" fill="hold"/>
                                            <p:tgtEl>
                                              <p:spTgt spid="152"/>
                                            </p:tgtEl>
                                            <p:attrNameLst>
                                              <p:attrName>ppt_x</p:attrName>
                                              <p:attrName>ppt_y</p:attrName>
                                            </p:attrNameLst>
                                          </p:cBhvr>
                                          <p:rCtr x="0" y="18210"/>
                                        </p:animMotion>
                                      </p:childTnLst>
                                    </p:cTn>
                                  </p:par>
                                </p:childTnLst>
                              </p:cTn>
                            </p:par>
                            <p:par>
                              <p:cTn id="179" fill="hold">
                                <p:stCondLst>
                                  <p:cond delay="21570"/>
                                </p:stCondLst>
                                <p:childTnLst>
                                  <p:par>
                                    <p:cTn id="180" presetID="10" presetClass="exit" presetSubtype="0" fill="hold" nodeType="afterEffect">
                                      <p:stCondLst>
                                        <p:cond delay="0"/>
                                      </p:stCondLst>
                                      <p:childTnLst>
                                        <p:animEffect transition="out" filter="fade">
                                          <p:cBhvr>
                                            <p:cTn id="181" dur="10"/>
                                            <p:tgtEl>
                                              <p:spTgt spid="152"/>
                                            </p:tgtEl>
                                          </p:cBhvr>
                                        </p:animEffect>
                                        <p:set>
                                          <p:cBhvr>
                                            <p:cTn id="182" dur="1" fill="hold">
                                              <p:stCondLst>
                                                <p:cond delay="9"/>
                                              </p:stCondLst>
                                            </p:cTn>
                                            <p:tgtEl>
                                              <p:spTgt spid="152"/>
                                            </p:tgtEl>
                                            <p:attrNameLst>
                                              <p:attrName>style.visibility</p:attrName>
                                            </p:attrNameLst>
                                          </p:cBhvr>
                                          <p:to>
                                            <p:strVal val="hidden"/>
                                          </p:to>
                                        </p:set>
                                      </p:childTnLst>
                                    </p:cTn>
                                  </p:par>
                                  <p:par>
                                    <p:cTn id="183" presetID="10" presetClass="entr" presetSubtype="0" fill="hold" nodeType="withEffect" p14:presetBounceEnd="50000">
                                      <p:stCondLst>
                                        <p:cond delay="0"/>
                                      </p:stCondLst>
                                      <p:childTnLst>
                                        <p:set>
                                          <p:cBhvr>
                                            <p:cTn id="184" dur="1" fill="hold">
                                              <p:stCondLst>
                                                <p:cond delay="0"/>
                                              </p:stCondLst>
                                            </p:cTn>
                                            <p:tgtEl>
                                              <p:spTgt spid="153"/>
                                            </p:tgtEl>
                                            <p:attrNameLst>
                                              <p:attrName>style.visibility</p:attrName>
                                            </p:attrNameLst>
                                          </p:cBhvr>
                                          <p:to>
                                            <p:strVal val="visible"/>
                                          </p:to>
                                        </p:set>
                                        <p:animEffect transition="in" filter="fade">
                                          <p:cBhvr>
                                            <p:cTn id="185" dur="10"/>
                                            <p:tgtEl>
                                              <p:spTgt spid="153"/>
                                            </p:tgtEl>
                                          </p:cBhvr>
                                        </p:animEffect>
                                      </p:childTnLst>
                                    </p:cTn>
                                  </p:par>
                                </p:childTnLst>
                              </p:cTn>
                            </p:par>
                            <p:par>
                              <p:cTn id="186" fill="hold">
                                <p:stCondLst>
                                  <p:cond delay="21580"/>
                                </p:stCondLst>
                                <p:childTnLst>
                                  <p:par>
                                    <p:cTn id="187" presetID="0" presetClass="path" presetSubtype="0" fill="hold" nodeType="afterEffect" p14:presetBounceEnd="50000">
                                      <p:stCondLst>
                                        <p:cond delay="0"/>
                                      </p:stCondLst>
                                      <p:childTnLst>
                                        <p:animMotion origin="layout" path="M 4.44444E-6 -1.48148E-6 C 0.00069 0.00741 0.00138 0.01667 0.00156 0.025 C 0.00225 0.04969 0.00208 0.07438 0.00243 0.09908 C 0.00277 0.10401 0.00312 0.10926 0.00347 0.1142 C 0.00382 0.12006 0.00399 0.12654 0.00434 0.13303 C 0.00399 0.13673 0.00295 0.14105 0.00347 0.14445 C 0.00382 0.14722 0.00538 0.14784 0.00607 0.15 C 0.00677 0.15124 0.00694 0.15278 0.00798 0.15463 C 0.0085 0.15648 0.00954 0.15803 0.01059 0.15988 C 0.01371 0.16698 0.01111 0.16235 0.01302 0.16975 C 0.01371 0.17192 0.01423 0.17346 0.01475 0.175 C 0.0151 0.17685 0.01562 0.1784 0.01562 0.18025 C 0.01822 0.18889 0.01718 0.18056 0.0184 0.19043 C 0.01909 0.19445 0.01944 0.19938 0.02013 0.20371 C 0.02048 0.20525 0.02066 0.20741 0.02118 0.20895 C 0.02135 0.2108 0.0217 0.21296 0.02204 0.21543 C 0.02239 0.21883 0.02274 0.22284 0.02378 0.22562 C 0.0243 0.22716 0.02517 0.22901 0.02552 0.23087 C 0.02621 0.23426 0.02621 0.23766 0.02708 0.24074 C 0.02777 0.24259 0.02829 0.24383 0.02899 0.24568 C 0.03333 0.2642 0.02829 0.24969 0.03263 0.26111 L 0.03437 0.27099 C 0.03507 0.27562 0.03559 0.27809 0.03593 0.28303 C 0.03663 0.28982 0.03732 0.29692 0.03784 0.30309 C 0.03836 0.31111 0.03836 0.31327 0.03941 0.32006 C 0.0401 0.32438 0.04062 0.32747 0.04218 0.33025 C 0.04288 0.33179 0.04392 0.33272 0.04479 0.33364 C 0.04895 0.34537 0.04652 0.34136 0.05104 0.34722 C 0.05538 0.35988 0.04965 0.34414 0.05538 0.35772 C 0.05902 0.36574 0.05468 0.35988 0.05972 0.36574 C 0.06007 0.36729 0.06024 0.36914 0.06059 0.37099 C 0.06111 0.37284 0.06197 0.37377 0.0625 0.37593 C 0.06319 0.38025 0.06354 0.38488 0.06423 0.38982 L 0.06597 0.39938 C 0.06632 0.40278 0.06684 0.40648 0.06684 0.40957 C 0.06684 0.41327 0.06597 0.42006 0.06597 0.42068 " pathEditMode="relative" rAng="0" ptsTypes="AAAAAAAAAAAAAAAAAAAAAAAAAAAAAAAAAAAA" p14:bounceEnd="50000">
                                          <p:cBhvr>
                                            <p:cTn id="188" dur="2000" fill="hold"/>
                                            <p:tgtEl>
                                              <p:spTgt spid="153"/>
                                            </p:tgtEl>
                                            <p:attrNameLst>
                                              <p:attrName>ppt_x</p:attrName>
                                              <p:attrName>ppt_y</p:attrName>
                                            </p:attrNameLst>
                                          </p:cBhvr>
                                          <p:rCtr x="3333" y="21019"/>
                                        </p:animMotion>
                                      </p:childTnLst>
                                    </p:cTn>
                                  </p:par>
                                </p:childTnLst>
                              </p:cTn>
                            </p:par>
                            <p:par>
                              <p:cTn id="189" fill="hold">
                                <p:stCondLst>
                                  <p:cond delay="23580"/>
                                </p:stCondLst>
                                <p:childTnLst>
                                  <p:par>
                                    <p:cTn id="190" presetID="10" presetClass="entr" presetSubtype="0" fill="hold" nodeType="afterEffect">
                                      <p:stCondLst>
                                        <p:cond delay="0"/>
                                      </p:stCondLst>
                                      <p:childTnLst>
                                        <p:set>
                                          <p:cBhvr>
                                            <p:cTn id="191" dur="1" fill="hold">
                                              <p:stCondLst>
                                                <p:cond delay="0"/>
                                              </p:stCondLst>
                                            </p:cTn>
                                            <p:tgtEl>
                                              <p:spTgt spid="159"/>
                                            </p:tgtEl>
                                            <p:attrNameLst>
                                              <p:attrName>style.visibility</p:attrName>
                                            </p:attrNameLst>
                                          </p:cBhvr>
                                          <p:to>
                                            <p:strVal val="visible"/>
                                          </p:to>
                                        </p:set>
                                        <p:animEffect transition="in" filter="fade">
                                          <p:cBhvr>
                                            <p:cTn id="192" dur="10"/>
                                            <p:tgtEl>
                                              <p:spTgt spid="159"/>
                                            </p:tgtEl>
                                          </p:cBhvr>
                                        </p:animEffect>
                                      </p:childTnLst>
                                    </p:cTn>
                                  </p:par>
                                  <p:par>
                                    <p:cTn id="193" presetID="0" presetClass="path" presetSubtype="0" fill="hold" nodeType="withEffect">
                                      <p:stCondLst>
                                        <p:cond delay="0"/>
                                      </p:stCondLst>
                                      <p:childTnLst>
                                        <p:animMotion origin="layout" path="M 2.5E-6 4.69136E-6 C 0.00034 0.00246 0.00139 0.01049 0.00243 0.01296 C 0.00312 0.01481 0.00416 0.01666 0.00486 0.01851 C 0.01007 0.03333 0.00139 0.01358 0.00833 0.02932 C 0.01146 0.04228 0.00798 0.02592 0.01111 0.04197 C 0.01146 0.04382 0.0118 0.04567 0.01215 0.04753 C 0.0125 0.05 0.01319 0.05216 0.01354 0.05462 C 0.01423 0.05802 0.01528 0.06172 0.01597 0.06574 L 0.0184 0.07561 L 0.021 0.08672 C 0.02135 0.08827 0.02135 0.09043 0.02205 0.09197 C 0.02309 0.09382 0.02413 0.09567 0.02448 0.09753 C 0.02725 0.10617 0.02656 0.1074 0.0283 0.11574 C 0.02899 0.11944 0.03003 0.12283 0.03073 0.12623 L 0.03212 0.13179 C 0.03246 0.13549 0.03316 0.13919 0.03316 0.1429 C 0.03455 0.15771 0.03489 0.17314 0.03559 0.18796 C 0.03663 0.20802 0.03663 0.20154 0.03854 0.21882 C 0.03993 0.23858 0.03889 0.22685 0.04097 0.24228 C 0.04132 0.25308 0.04201 0.26388 0.04201 0.27469 C 0.04201 0.2858 0.04132 0.2966 0.04097 0.3074 C 0.03993 0.32839 0.03993 0.32407 0.03854 0.34012 C 0.03889 0.34197 0.03854 0.34444 0.03958 0.34567 C 0.04166 0.34783 0.04444 0.34845 0.04687 0.34907 C 0.05312 0.35123 0.05 0.35 0.05555 0.35246 C 0.05712 0.35432 0.05781 0.35648 0.05955 0.35802 C 0.06059 0.35956 0.06232 0.35987 0.06302 0.36172 C 0.06441 0.36512 0.06406 0.36944 0.06545 0.37283 L 0.06788 0.37808 C 0.06927 0.38734 0.06927 0.38796 0.07031 0.39814 C 0.07066 0.40216 0.07135 0.40648 0.0717 0.4108 C 0.07205 0.41419 0.07239 0.4179 0.07274 0.4216 C 0.07309 0.42623 0.07448 0.44012 0.07517 0.44506 C 0.07552 0.44691 0.07639 0.44845 0.07673 0.4503 C 0.07708 0.45339 0.07743 0.45648 0.07812 0.45956 C 0.07847 0.46203 0.07882 0.4645 0.07916 0.46697 C 0.07951 0.46975 0.08021 0.47283 0.08055 0.47561 C 0.08055 0.47808 0.08125 0.48055 0.08159 0.48302 C 0.08298 0.49506 0.08194 0.49135 0.08403 0.50092 C 0.08437 0.50277 0.08507 0.50462 0.08507 0.50648 C 0.08611 0.51142 0.0868 0.51635 0.08784 0.52129 C 0.08819 0.52345 0.08889 0.52561 0.08889 0.52808 C 0.09062 0.54413 0.08958 0.53672 0.09132 0.55 C 0.09305 0.57407 0.09305 0.58148 0.09531 0.60061 C 0.096 0.60802 0.0967 0.61543 0.09774 0.62253 C 0.09913 0.63117 0.09913 0.63302 0.10017 0.64259 C 0.10121 0.65061 0.10225 0.65925 0.1026 0.6679 C 0.10399 0.68765 0.10538 0.70586 0.10607 0.72561 C 0.10677 0.73518 0.10677 0.74506 0.10746 0.75462 C 0.10816 0.76327 0.10885 0.7716 0.10989 0.77993 C 0.11128 0.7895 0.11128 0.78981 0.11232 0.79969 C 0.11302 0.80401 0.11337 0.80833 0.11389 0.81265 C 0.11423 0.81574 0.11389 0.81882 0.11389 0.82191 " pathEditMode="relative" rAng="0" ptsTypes="AAAAAAAAAAAAAAAAAAAAAAAAAAAAAAAAAAAAAAAAAAAAAAAAAAAAA">
                                          <p:cBhvr>
                                            <p:cTn id="194" dur="2000" fill="hold"/>
                                            <p:tgtEl>
                                              <p:spTgt spid="159"/>
                                            </p:tgtEl>
                                            <p:attrNameLst>
                                              <p:attrName>ppt_x</p:attrName>
                                              <p:attrName>ppt_y</p:attrName>
                                            </p:attrNameLst>
                                          </p:cBhvr>
                                          <p:rCtr x="5694" y="41080"/>
                                        </p:animMotion>
                                      </p:childTnLst>
                                    </p:cTn>
                                  </p:par>
                                </p:childTnLst>
                              </p:cTn>
                            </p:par>
                            <p:par>
                              <p:cTn id="195" fill="hold">
                                <p:stCondLst>
                                  <p:cond delay="25580"/>
                                </p:stCondLst>
                                <p:childTnLst>
                                  <p:par>
                                    <p:cTn id="196" presetID="10" presetClass="exit" presetSubtype="0" fill="hold" nodeType="afterEffect">
                                      <p:stCondLst>
                                        <p:cond delay="0"/>
                                      </p:stCondLst>
                                      <p:childTnLst>
                                        <p:animEffect transition="out" filter="fade">
                                          <p:cBhvr>
                                            <p:cTn id="197" dur="10"/>
                                            <p:tgtEl>
                                              <p:spTgt spid="159"/>
                                            </p:tgtEl>
                                          </p:cBhvr>
                                        </p:animEffect>
                                        <p:set>
                                          <p:cBhvr>
                                            <p:cTn id="198" dur="1" fill="hold">
                                              <p:stCondLst>
                                                <p:cond delay="9"/>
                                              </p:stCondLst>
                                            </p:cTn>
                                            <p:tgtEl>
                                              <p:spTgt spid="159"/>
                                            </p:tgtEl>
                                            <p:attrNameLst>
                                              <p:attrName>style.visibility</p:attrName>
                                            </p:attrNameLst>
                                          </p:cBhvr>
                                          <p:to>
                                            <p:strVal val="hidden"/>
                                          </p:to>
                                        </p:set>
                                      </p:childTnLst>
                                    </p:cTn>
                                  </p:par>
                                  <p:par>
                                    <p:cTn id="199" presetID="10" presetClass="entr" presetSubtype="0" fill="hold" nodeType="withEffect" p14:presetBounceEnd="50000">
                                      <p:stCondLst>
                                        <p:cond delay="0"/>
                                      </p:stCondLst>
                                      <p:childTnLst>
                                        <p:set>
                                          <p:cBhvr>
                                            <p:cTn id="200" dur="1" fill="hold">
                                              <p:stCondLst>
                                                <p:cond delay="0"/>
                                              </p:stCondLst>
                                            </p:cTn>
                                            <p:tgtEl>
                                              <p:spTgt spid="160"/>
                                            </p:tgtEl>
                                            <p:attrNameLst>
                                              <p:attrName>style.visibility</p:attrName>
                                            </p:attrNameLst>
                                          </p:cBhvr>
                                          <p:to>
                                            <p:strVal val="visible"/>
                                          </p:to>
                                        </p:set>
                                        <p:animEffect transition="in" filter="fade">
                                          <p:cBhvr>
                                            <p:cTn id="201" dur="10"/>
                                            <p:tgtEl>
                                              <p:spTgt spid="160"/>
                                            </p:tgtEl>
                                          </p:cBhvr>
                                        </p:animEffect>
                                      </p:childTnLst>
                                    </p:cTn>
                                  </p:par>
                                </p:childTnLst>
                              </p:cTn>
                            </p:par>
                            <p:par>
                              <p:cTn id="202" fill="hold">
                                <p:stCondLst>
                                  <p:cond delay="25590"/>
                                </p:stCondLst>
                                <p:childTnLst>
                                  <p:par>
                                    <p:cTn id="203" presetID="42" presetClass="path" presetSubtype="0" fill="hold" nodeType="afterEffect" p14:presetBounceEnd="50000">
                                      <p:stCondLst>
                                        <p:cond delay="0"/>
                                      </p:stCondLst>
                                      <p:childTnLst>
                                        <p:animMotion origin="layout" path="M -1.11111E-6 -3.20988E-6 L 0.00139 0.20803 " pathEditMode="relative" rAng="0" ptsTypes="AA" p14:bounceEnd="50000">
                                          <p:cBhvr>
                                            <p:cTn id="204" dur="750" fill="hold"/>
                                            <p:tgtEl>
                                              <p:spTgt spid="160"/>
                                            </p:tgtEl>
                                            <p:attrNameLst>
                                              <p:attrName>ppt_x</p:attrName>
                                              <p:attrName>ppt_y</p:attrName>
                                            </p:attrNameLst>
                                          </p:cBhvr>
                                          <p:rCtr x="69" y="10401"/>
                                        </p:animMotion>
                                      </p:childTnLst>
                                    </p:cTn>
                                  </p:par>
                                  <p:par>
                                    <p:cTn id="205" presetID="42" presetClass="path" presetSubtype="0" accel="50000" fill="hold" nodeType="withEffect">
                                      <p:stCondLst>
                                        <p:cond delay="0"/>
                                      </p:stCondLst>
                                      <p:childTnLst>
                                        <p:animMotion origin="layout" path="M -2.22222E-6 -0.00062 L -2.22222E-6 0.85648 " pathEditMode="relative" rAng="0" ptsTypes="AA">
                                          <p:cBhvr>
                                            <p:cTn id="206" dur="1500" fill="hold"/>
                                            <p:tgtEl>
                                              <p:spTgt spid="162"/>
                                            </p:tgtEl>
                                            <p:attrNameLst>
                                              <p:attrName>ppt_x</p:attrName>
                                              <p:attrName>ppt_y</p:attrName>
                                            </p:attrNameLst>
                                          </p:cBhvr>
                                          <p:rCtr x="0" y="42840"/>
                                        </p:animMotion>
                                      </p:childTnLst>
                                    </p:cTn>
                                  </p:par>
                                </p:childTnLst>
                              </p:cTn>
                            </p:par>
                            <p:par>
                              <p:cTn id="207" fill="hold">
                                <p:stCondLst>
                                  <p:cond delay="27090"/>
                                </p:stCondLst>
                                <p:childTnLst>
                                  <p:par>
                                    <p:cTn id="208" presetID="10" presetClass="exit" presetSubtype="0" fill="hold" nodeType="afterEffect">
                                      <p:stCondLst>
                                        <p:cond delay="0"/>
                                      </p:stCondLst>
                                      <p:childTnLst>
                                        <p:animEffect transition="out" filter="fade">
                                          <p:cBhvr>
                                            <p:cTn id="209" dur="10"/>
                                            <p:tgtEl>
                                              <p:spTgt spid="162"/>
                                            </p:tgtEl>
                                          </p:cBhvr>
                                        </p:animEffect>
                                        <p:set>
                                          <p:cBhvr>
                                            <p:cTn id="210" dur="1" fill="hold">
                                              <p:stCondLst>
                                                <p:cond delay="9"/>
                                              </p:stCondLst>
                                            </p:cTn>
                                            <p:tgtEl>
                                              <p:spTgt spid="162"/>
                                            </p:tgtEl>
                                            <p:attrNameLst>
                                              <p:attrName>style.visibility</p:attrName>
                                            </p:attrNameLst>
                                          </p:cBhvr>
                                          <p:to>
                                            <p:strVal val="hidden"/>
                                          </p:to>
                                        </p:set>
                                      </p:childTnLst>
                                    </p:cTn>
                                  </p:par>
                                  <p:par>
                                    <p:cTn id="211" presetID="10" presetClass="entr" presetSubtype="0" fill="hold" nodeType="withEffect" p14:presetBounceEnd="50000">
                                      <p:stCondLst>
                                        <p:cond delay="0"/>
                                      </p:stCondLst>
                                      <p:childTnLst>
                                        <p:set>
                                          <p:cBhvr>
                                            <p:cTn id="212" dur="1" fill="hold">
                                              <p:stCondLst>
                                                <p:cond delay="0"/>
                                              </p:stCondLst>
                                            </p:cTn>
                                            <p:tgtEl>
                                              <p:spTgt spid="161"/>
                                            </p:tgtEl>
                                            <p:attrNameLst>
                                              <p:attrName>style.visibility</p:attrName>
                                            </p:attrNameLst>
                                          </p:cBhvr>
                                          <p:to>
                                            <p:strVal val="visible"/>
                                          </p:to>
                                        </p:set>
                                        <p:animEffect transition="in" filter="fade">
                                          <p:cBhvr>
                                            <p:cTn id="213" dur="10"/>
                                            <p:tgtEl>
                                              <p:spTgt spid="161"/>
                                            </p:tgtEl>
                                          </p:cBhvr>
                                        </p:animEffect>
                                      </p:childTnLst>
                                    </p:cTn>
                                  </p:par>
                                </p:childTnLst>
                              </p:cTn>
                            </p:par>
                            <p:par>
                              <p:cTn id="214" fill="hold">
                                <p:stCondLst>
                                  <p:cond delay="27100"/>
                                </p:stCondLst>
                                <p:childTnLst>
                                  <p:par>
                                    <p:cTn id="215" presetID="42" presetClass="path" presetSubtype="0" fill="hold" nodeType="afterEffect" p14:presetBounceEnd="50000">
                                      <p:stCondLst>
                                        <p:cond delay="0"/>
                                      </p:stCondLst>
                                      <p:childTnLst>
                                        <p:animMotion origin="layout" path="M -2.22222E-6 1.11022E-16 L 0.00139 0.20802 " pathEditMode="relative" rAng="0" ptsTypes="AA" p14:bounceEnd="50000">
                                          <p:cBhvr>
                                            <p:cTn id="216" dur="500" fill="hold"/>
                                            <p:tgtEl>
                                              <p:spTgt spid="161"/>
                                            </p:tgtEl>
                                            <p:attrNameLst>
                                              <p:attrName>ppt_x</p:attrName>
                                              <p:attrName>ppt_y</p:attrName>
                                            </p:attrNameLst>
                                          </p:cBhvr>
                                          <p:rCtr x="69" y="10401"/>
                                        </p:animMotion>
                                      </p:childTnLst>
                                    </p:cTn>
                                  </p:par>
                                  <p:par>
                                    <p:cTn id="217" presetID="42" presetClass="path" presetSubtype="0" accel="50000" fill="hold" nodeType="withEffect">
                                      <p:stCondLst>
                                        <p:cond delay="0"/>
                                      </p:stCondLst>
                                      <p:childTnLst>
                                        <p:animMotion origin="layout" path="M 1.38889E-6 -0.00062 L 1.38889E-6 0.85648 " pathEditMode="relative" rAng="0" ptsTypes="AA">
                                          <p:cBhvr>
                                            <p:cTn id="218" dur="1500" fill="hold"/>
                                            <p:tgtEl>
                                              <p:spTgt spid="186"/>
                                            </p:tgtEl>
                                            <p:attrNameLst>
                                              <p:attrName>ppt_x</p:attrName>
                                              <p:attrName>ppt_y</p:attrName>
                                            </p:attrNameLst>
                                          </p:cBhvr>
                                          <p:rCtr x="0" y="42840"/>
                                        </p:animMotion>
                                      </p:childTnLst>
                                    </p:cTn>
                                  </p:par>
                                </p:childTnLst>
                              </p:cTn>
                            </p:par>
                            <p:par>
                              <p:cTn id="219" fill="hold">
                                <p:stCondLst>
                                  <p:cond delay="28600"/>
                                </p:stCondLst>
                                <p:childTnLst>
                                  <p:par>
                                    <p:cTn id="220" presetID="10" presetClass="exit" presetSubtype="0" fill="hold" nodeType="afterEffect">
                                      <p:stCondLst>
                                        <p:cond delay="0"/>
                                      </p:stCondLst>
                                      <p:childTnLst>
                                        <p:animEffect transition="out" filter="fade">
                                          <p:cBhvr>
                                            <p:cTn id="221" dur="10"/>
                                            <p:tgtEl>
                                              <p:spTgt spid="186"/>
                                            </p:tgtEl>
                                          </p:cBhvr>
                                        </p:animEffect>
                                        <p:set>
                                          <p:cBhvr>
                                            <p:cTn id="222" dur="1" fill="hold">
                                              <p:stCondLst>
                                                <p:cond delay="9"/>
                                              </p:stCondLst>
                                            </p:cTn>
                                            <p:tgtEl>
                                              <p:spTgt spid="186"/>
                                            </p:tgtEl>
                                            <p:attrNameLst>
                                              <p:attrName>style.visibility</p:attrName>
                                            </p:attrNameLst>
                                          </p:cBhvr>
                                          <p:to>
                                            <p:strVal val="hidden"/>
                                          </p:to>
                                        </p:set>
                                      </p:childTnLst>
                                    </p:cTn>
                                  </p:par>
                                  <p:par>
                                    <p:cTn id="223" presetID="10" presetClass="entr" presetSubtype="0" fill="hold" nodeType="withEffect" p14:presetBounceEnd="50000">
                                      <p:stCondLst>
                                        <p:cond delay="0"/>
                                      </p:stCondLst>
                                      <p:childTnLst>
                                        <p:set>
                                          <p:cBhvr>
                                            <p:cTn id="224" dur="1" fill="hold">
                                              <p:stCondLst>
                                                <p:cond delay="0"/>
                                              </p:stCondLst>
                                            </p:cTn>
                                            <p:tgtEl>
                                              <p:spTgt spid="185"/>
                                            </p:tgtEl>
                                            <p:attrNameLst>
                                              <p:attrName>style.visibility</p:attrName>
                                            </p:attrNameLst>
                                          </p:cBhvr>
                                          <p:to>
                                            <p:strVal val="visible"/>
                                          </p:to>
                                        </p:set>
                                        <p:animEffect transition="in" filter="fade">
                                          <p:cBhvr>
                                            <p:cTn id="225" dur="10"/>
                                            <p:tgtEl>
                                              <p:spTgt spid="185"/>
                                            </p:tgtEl>
                                          </p:cBhvr>
                                        </p:animEffect>
                                      </p:childTnLst>
                                    </p:cTn>
                                  </p:par>
                                </p:childTnLst>
                              </p:cTn>
                            </p:par>
                            <p:par>
                              <p:cTn id="226" fill="hold">
                                <p:stCondLst>
                                  <p:cond delay="28610"/>
                                </p:stCondLst>
                                <p:childTnLst>
                                  <p:par>
                                    <p:cTn id="227" presetID="42" presetClass="path" presetSubtype="0" fill="hold" nodeType="afterEffect" p14:presetBounceEnd="50000">
                                      <p:stCondLst>
                                        <p:cond delay="0"/>
                                      </p:stCondLst>
                                      <p:childTnLst>
                                        <p:animMotion origin="layout" path="M 1.38889E-6 -3.20988E-6 L 0.00139 0.20803 " pathEditMode="relative" rAng="0" ptsTypes="AA" p14:bounceEnd="50000">
                                          <p:cBhvr>
                                            <p:cTn id="228" dur="500" fill="hold"/>
                                            <p:tgtEl>
                                              <p:spTgt spid="185"/>
                                            </p:tgtEl>
                                            <p:attrNameLst>
                                              <p:attrName>ppt_x</p:attrName>
                                              <p:attrName>ppt_y</p:attrName>
                                            </p:attrNameLst>
                                          </p:cBhvr>
                                          <p:rCtr x="69" y="10401"/>
                                        </p:animMotion>
                                      </p:childTnLst>
                                    </p:cTn>
                                  </p:par>
                                </p:childTnLst>
                              </p:cTn>
                            </p:par>
                            <p:par>
                              <p:cTn id="229" fill="hold">
                                <p:stCondLst>
                                  <p:cond delay="29110"/>
                                </p:stCondLst>
                                <p:childTnLst>
                                  <p:par>
                                    <p:cTn id="230" presetID="10" presetClass="entr" presetSubtype="0" fill="hold" nodeType="afterEffect">
                                      <p:stCondLst>
                                        <p:cond delay="0"/>
                                      </p:stCondLst>
                                      <p:childTnLst>
                                        <p:set>
                                          <p:cBhvr>
                                            <p:cTn id="231" dur="1" fill="hold">
                                              <p:stCondLst>
                                                <p:cond delay="0"/>
                                              </p:stCondLst>
                                            </p:cTn>
                                            <p:tgtEl>
                                              <p:spTgt spid="187"/>
                                            </p:tgtEl>
                                            <p:attrNameLst>
                                              <p:attrName>style.visibility</p:attrName>
                                            </p:attrNameLst>
                                          </p:cBhvr>
                                          <p:to>
                                            <p:strVal val="visible"/>
                                          </p:to>
                                        </p:set>
                                        <p:animEffect transition="in" filter="fade">
                                          <p:cBhvr>
                                            <p:cTn id="232" dur="10"/>
                                            <p:tgtEl>
                                              <p:spTgt spid="187"/>
                                            </p:tgtEl>
                                          </p:cBhvr>
                                        </p:animEffect>
                                      </p:childTnLst>
                                    </p:cTn>
                                  </p:par>
                                  <p:par>
                                    <p:cTn id="233" presetID="42" presetClass="path" presetSubtype="0" fill="hold" nodeType="withEffect">
                                      <p:stCondLst>
                                        <p:cond delay="0"/>
                                      </p:stCondLst>
                                      <p:childTnLst>
                                        <p:animMotion origin="layout" path="M 1.66667E-6 -4.81481E-6 L 1.66667E-6 0.36451 " pathEditMode="relative" rAng="0" ptsTypes="AA">
                                          <p:cBhvr>
                                            <p:cTn id="234" dur="750" fill="hold"/>
                                            <p:tgtEl>
                                              <p:spTgt spid="187"/>
                                            </p:tgtEl>
                                            <p:attrNameLst>
                                              <p:attrName>ppt_x</p:attrName>
                                              <p:attrName>ppt_y</p:attrName>
                                            </p:attrNameLst>
                                          </p:cBhvr>
                                          <p:rCtr x="0" y="18210"/>
                                        </p:animMotion>
                                      </p:childTnLst>
                                    </p:cTn>
                                  </p:par>
                                </p:childTnLst>
                              </p:cTn>
                            </p:par>
                            <p:par>
                              <p:cTn id="235" fill="hold">
                                <p:stCondLst>
                                  <p:cond delay="29860"/>
                                </p:stCondLst>
                                <p:childTnLst>
                                  <p:par>
                                    <p:cTn id="236" presetID="10" presetClass="exit" presetSubtype="0" fill="hold" nodeType="afterEffect">
                                      <p:stCondLst>
                                        <p:cond delay="0"/>
                                      </p:stCondLst>
                                      <p:childTnLst>
                                        <p:animEffect transition="out" filter="fade">
                                          <p:cBhvr>
                                            <p:cTn id="237" dur="10"/>
                                            <p:tgtEl>
                                              <p:spTgt spid="187"/>
                                            </p:tgtEl>
                                          </p:cBhvr>
                                        </p:animEffect>
                                        <p:set>
                                          <p:cBhvr>
                                            <p:cTn id="238" dur="1" fill="hold">
                                              <p:stCondLst>
                                                <p:cond delay="9"/>
                                              </p:stCondLst>
                                            </p:cTn>
                                            <p:tgtEl>
                                              <p:spTgt spid="187"/>
                                            </p:tgtEl>
                                            <p:attrNameLst>
                                              <p:attrName>style.visibility</p:attrName>
                                            </p:attrNameLst>
                                          </p:cBhvr>
                                          <p:to>
                                            <p:strVal val="hidden"/>
                                          </p:to>
                                        </p:set>
                                      </p:childTnLst>
                                    </p:cTn>
                                  </p:par>
                                  <p:par>
                                    <p:cTn id="239" presetID="10" presetClass="entr" presetSubtype="0" fill="hold" nodeType="withEffect" p14:presetBounceEnd="50000">
                                      <p:stCondLst>
                                        <p:cond delay="0"/>
                                      </p:stCondLst>
                                      <p:childTnLst>
                                        <p:set>
                                          <p:cBhvr>
                                            <p:cTn id="240" dur="1" fill="hold">
                                              <p:stCondLst>
                                                <p:cond delay="0"/>
                                              </p:stCondLst>
                                            </p:cTn>
                                            <p:tgtEl>
                                              <p:spTgt spid="188"/>
                                            </p:tgtEl>
                                            <p:attrNameLst>
                                              <p:attrName>style.visibility</p:attrName>
                                            </p:attrNameLst>
                                          </p:cBhvr>
                                          <p:to>
                                            <p:strVal val="visible"/>
                                          </p:to>
                                        </p:set>
                                        <p:animEffect transition="in" filter="fade">
                                          <p:cBhvr>
                                            <p:cTn id="241" dur="10"/>
                                            <p:tgtEl>
                                              <p:spTgt spid="188"/>
                                            </p:tgtEl>
                                          </p:cBhvr>
                                        </p:animEffect>
                                      </p:childTnLst>
                                    </p:cTn>
                                  </p:par>
                                  <p:par>
                                    <p:cTn id="242" presetID="0" presetClass="path" presetSubtype="0" fill="hold" nodeType="withEffect" p14:presetBounceEnd="50000">
                                      <p:stCondLst>
                                        <p:cond delay="0"/>
                                      </p:stCondLst>
                                      <p:childTnLst>
                                        <p:animMotion origin="layout" path="M 1.66667E-6 -0.00216 C -0.0007 0.01482 1.66667E-6 -0.00463 1.66667E-6 0.07099 C 1.66667E-6 0.12624 -0.00052 0.18241 -0.00087 0.23858 C -0.00052 0.25587 1.66667E-6 0.27315 1.66667E-6 0.29074 C 1.66667E-6 0.29383 0.00069 0.30772 -0.00261 0.31327 C -0.00313 0.31327 -0.00816 0.31543 -0.00851 0.31543 L -0.01528 0.32192 C -0.01771 0.32531 -0.01823 0.32531 -0.02118 0.3284 C -0.02205 0.32871 -0.02292 0.32932 -0.02379 0.32963 C -0.02674 0.33488 -0.02379 0.33087 -0.02882 0.33395 C -0.03004 0.33488 -0.03108 0.3358 -0.03212 0.33704 C -0.0375 0.34013 -0.03368 0.3358 -0.03889 0.34136 L -0.0441 0.34753 C -0.04497 0.34784 -0.04583 0.34908 -0.04653 0.35 C -0.05156 0.35864 -0.04462 0.34661 -0.05 0.35772 C -0.0507 0.35988 -0.05174 0.3608 -0.05243 0.36204 C -0.05365 0.36852 -0.05313 0.36759 -0.0559 0.37284 C -0.05695 0.375 -0.0592 0.37901 -0.0592 0.37932 C -0.06146 0.39013 -0.05833 0.37624 -0.06268 0.38642 C -0.0632 0.38766 -0.06302 0.38889 -0.06354 0.39105 C -0.06389 0.39229 -0.06458 0.39229 -0.06528 0.39321 C -0.06545 0.39537 -0.06563 0.39661 -0.06597 0.39846 C -0.06667 0.40093 -0.06927 0.40741 -0.07031 0.40864 C -0.07066 0.4105 -0.07136 0.41173 -0.07188 0.41296 C -0.07205 0.41482 -0.0724 0.41821 -0.0724 0.41852 " pathEditMode="relative" rAng="0" ptsTypes="AAAAAAAAAAAAAAAAAAAAAAAAA" p14:bounceEnd="50000">
                                          <p:cBhvr>
                                            <p:cTn id="243" dur="2000" fill="hold"/>
                                            <p:tgtEl>
                                              <p:spTgt spid="188"/>
                                            </p:tgtEl>
                                            <p:attrNameLst>
                                              <p:attrName>ppt_x</p:attrName>
                                              <p:attrName>ppt_y</p:attrName>
                                            </p:attrNameLst>
                                          </p:cBhvr>
                                          <p:rCtr x="-3628" y="2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3" grpId="0" animBg="1"/>
          <p:bldP spid="194" grpId="0" animBg="1"/>
          <p:bldP spid="195" grpId="0" animBg="1"/>
          <p:bldP spid="19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2"/>
                                            </p:tgtEl>
                                            <p:attrNameLst>
                                              <p:attrName>style.visibility</p:attrName>
                                            </p:attrNameLst>
                                          </p:cBhvr>
                                          <p:to>
                                            <p:strVal val="visible"/>
                                          </p:to>
                                        </p:set>
                                        <p:animEffect transition="in" filter="fade">
                                          <p:cBhvr>
                                            <p:cTn id="7" dur="500"/>
                                            <p:tgtEl>
                                              <p:spTgt spid="19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3"/>
                                            </p:tgtEl>
                                            <p:attrNameLst>
                                              <p:attrName>style.visibility</p:attrName>
                                            </p:attrNameLst>
                                          </p:cBhvr>
                                          <p:to>
                                            <p:strVal val="visible"/>
                                          </p:to>
                                        </p:set>
                                        <p:animEffect transition="in" filter="fade">
                                          <p:cBhvr>
                                            <p:cTn id="10" dur="500"/>
                                            <p:tgtEl>
                                              <p:spTgt spid="19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
                                            </p:tgtEl>
                                            <p:attrNameLst>
                                              <p:attrName>style.visibility</p:attrName>
                                            </p:attrNameLst>
                                          </p:cBhvr>
                                          <p:to>
                                            <p:strVal val="visible"/>
                                          </p:to>
                                        </p:set>
                                        <p:animEffect transition="in" filter="fade">
                                          <p:cBhvr>
                                            <p:cTn id="13" dur="500"/>
                                            <p:tgtEl>
                                              <p:spTgt spid="194"/>
                                            </p:tgtEl>
                                          </p:cBhvr>
                                        </p:animEffect>
                                      </p:childTnLst>
                                    </p:cTn>
                                  </p:par>
                                </p:childTnLst>
                              </p:cTn>
                            </p:par>
                            <p:par>
                              <p:cTn id="14" fill="hold">
                                <p:stCondLst>
                                  <p:cond delay="500"/>
                                </p:stCondLst>
                                <p:childTnLst>
                                  <p:par>
                                    <p:cTn id="15" presetID="53" presetClass="entr" presetSubtype="16" fill="hold" nodeType="afterEffect">
                                      <p:stCondLst>
                                        <p:cond delay="0"/>
                                      </p:stCondLst>
                                      <p:childTnLst>
                                        <p:set>
                                          <p:cBhvr>
                                            <p:cTn id="16" dur="1" fill="hold">
                                              <p:stCondLst>
                                                <p:cond delay="0"/>
                                              </p:stCondLst>
                                            </p:cTn>
                                            <p:tgtEl>
                                              <p:spTgt spid="197"/>
                                            </p:tgtEl>
                                            <p:attrNameLst>
                                              <p:attrName>style.visibility</p:attrName>
                                            </p:attrNameLst>
                                          </p:cBhvr>
                                          <p:to>
                                            <p:strVal val="visible"/>
                                          </p:to>
                                        </p:set>
                                        <p:anim calcmode="lin" valueType="num">
                                          <p:cBhvr>
                                            <p:cTn id="17" dur="500" fill="hold"/>
                                            <p:tgtEl>
                                              <p:spTgt spid="197"/>
                                            </p:tgtEl>
                                            <p:attrNameLst>
                                              <p:attrName>ppt_w</p:attrName>
                                            </p:attrNameLst>
                                          </p:cBhvr>
                                          <p:tavLst>
                                            <p:tav tm="0">
                                              <p:val>
                                                <p:fltVal val="0"/>
                                              </p:val>
                                            </p:tav>
                                            <p:tav tm="100000">
                                              <p:val>
                                                <p:strVal val="#ppt_w"/>
                                              </p:val>
                                            </p:tav>
                                          </p:tavLst>
                                        </p:anim>
                                        <p:anim calcmode="lin" valueType="num">
                                          <p:cBhvr>
                                            <p:cTn id="18" dur="500" fill="hold"/>
                                            <p:tgtEl>
                                              <p:spTgt spid="197"/>
                                            </p:tgtEl>
                                            <p:attrNameLst>
                                              <p:attrName>ppt_h</p:attrName>
                                            </p:attrNameLst>
                                          </p:cBhvr>
                                          <p:tavLst>
                                            <p:tav tm="0">
                                              <p:val>
                                                <p:fltVal val="0"/>
                                              </p:val>
                                            </p:tav>
                                            <p:tav tm="100000">
                                              <p:val>
                                                <p:strVal val="#ppt_h"/>
                                              </p:val>
                                            </p:tav>
                                          </p:tavLst>
                                        </p:anim>
                                        <p:animEffect transition="in" filter="fade">
                                          <p:cBhvr>
                                            <p:cTn id="19" dur="500"/>
                                            <p:tgtEl>
                                              <p:spTgt spid="197"/>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203"/>
                                            </p:tgtEl>
                                            <p:attrNameLst>
                                              <p:attrName>style.visibility</p:attrName>
                                            </p:attrNameLst>
                                          </p:cBhvr>
                                          <p:to>
                                            <p:strVal val="visible"/>
                                          </p:to>
                                        </p:set>
                                        <p:anim calcmode="lin" valueType="num">
                                          <p:cBhvr>
                                            <p:cTn id="23" dur="500" fill="hold"/>
                                            <p:tgtEl>
                                              <p:spTgt spid="203"/>
                                            </p:tgtEl>
                                            <p:attrNameLst>
                                              <p:attrName>ppt_w</p:attrName>
                                            </p:attrNameLst>
                                          </p:cBhvr>
                                          <p:tavLst>
                                            <p:tav tm="0">
                                              <p:val>
                                                <p:fltVal val="0"/>
                                              </p:val>
                                            </p:tav>
                                            <p:tav tm="100000">
                                              <p:val>
                                                <p:strVal val="#ppt_w"/>
                                              </p:val>
                                            </p:tav>
                                          </p:tavLst>
                                        </p:anim>
                                        <p:anim calcmode="lin" valueType="num">
                                          <p:cBhvr>
                                            <p:cTn id="24" dur="500" fill="hold"/>
                                            <p:tgtEl>
                                              <p:spTgt spid="203"/>
                                            </p:tgtEl>
                                            <p:attrNameLst>
                                              <p:attrName>ppt_h</p:attrName>
                                            </p:attrNameLst>
                                          </p:cBhvr>
                                          <p:tavLst>
                                            <p:tav tm="0">
                                              <p:val>
                                                <p:fltVal val="0"/>
                                              </p:val>
                                            </p:tav>
                                            <p:tav tm="100000">
                                              <p:val>
                                                <p:strVal val="#ppt_h"/>
                                              </p:val>
                                            </p:tav>
                                          </p:tavLst>
                                        </p:anim>
                                        <p:animEffect transition="in" filter="fade">
                                          <p:cBhvr>
                                            <p:cTn id="25" dur="500"/>
                                            <p:tgtEl>
                                              <p:spTgt spid="20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200"/>
                                            </p:tgtEl>
                                            <p:attrNameLst>
                                              <p:attrName>style.visibility</p:attrName>
                                            </p:attrNameLst>
                                          </p:cBhvr>
                                          <p:to>
                                            <p:strVal val="visible"/>
                                          </p:to>
                                        </p:set>
                                        <p:anim calcmode="lin" valueType="num">
                                          <p:cBhvr>
                                            <p:cTn id="29" dur="500" fill="hold"/>
                                            <p:tgtEl>
                                              <p:spTgt spid="200"/>
                                            </p:tgtEl>
                                            <p:attrNameLst>
                                              <p:attrName>ppt_w</p:attrName>
                                            </p:attrNameLst>
                                          </p:cBhvr>
                                          <p:tavLst>
                                            <p:tav tm="0">
                                              <p:val>
                                                <p:fltVal val="0"/>
                                              </p:val>
                                            </p:tav>
                                            <p:tav tm="100000">
                                              <p:val>
                                                <p:strVal val="#ppt_w"/>
                                              </p:val>
                                            </p:tav>
                                          </p:tavLst>
                                        </p:anim>
                                        <p:anim calcmode="lin" valueType="num">
                                          <p:cBhvr>
                                            <p:cTn id="30" dur="500" fill="hold"/>
                                            <p:tgtEl>
                                              <p:spTgt spid="200"/>
                                            </p:tgtEl>
                                            <p:attrNameLst>
                                              <p:attrName>ppt_h</p:attrName>
                                            </p:attrNameLst>
                                          </p:cBhvr>
                                          <p:tavLst>
                                            <p:tav tm="0">
                                              <p:val>
                                                <p:fltVal val="0"/>
                                              </p:val>
                                            </p:tav>
                                            <p:tav tm="100000">
                                              <p:val>
                                                <p:strVal val="#ppt_h"/>
                                              </p:val>
                                            </p:tav>
                                          </p:tavLst>
                                        </p:anim>
                                        <p:animEffect transition="in" filter="fade">
                                          <p:cBhvr>
                                            <p:cTn id="31" dur="500"/>
                                            <p:tgtEl>
                                              <p:spTgt spid="200"/>
                                            </p:tgtEl>
                                          </p:cBhvr>
                                        </p:animEffect>
                                      </p:childTnLst>
                                    </p:cTn>
                                  </p:par>
                                </p:childTnLst>
                              </p:cTn>
                            </p:par>
                            <p:par>
                              <p:cTn id="32" fill="hold">
                                <p:stCondLst>
                                  <p:cond delay="2500"/>
                                </p:stCondLst>
                                <p:childTnLst>
                                  <p:par>
                                    <p:cTn id="33" presetID="17" presetClass="entr" presetSubtype="10" fill="hold" grpId="0" nodeType="afterEffect">
                                      <p:stCondLst>
                                        <p:cond delay="0"/>
                                      </p:stCondLst>
                                      <p:childTnLst>
                                        <p:set>
                                          <p:cBhvr>
                                            <p:cTn id="34" dur="1" fill="hold">
                                              <p:stCondLst>
                                                <p:cond delay="0"/>
                                              </p:stCondLst>
                                            </p:cTn>
                                            <p:tgtEl>
                                              <p:spTgt spid="195"/>
                                            </p:tgtEl>
                                            <p:attrNameLst>
                                              <p:attrName>style.visibility</p:attrName>
                                            </p:attrNameLst>
                                          </p:cBhvr>
                                          <p:to>
                                            <p:strVal val="visible"/>
                                          </p:to>
                                        </p:set>
                                        <p:anim calcmode="lin" valueType="num">
                                          <p:cBhvr>
                                            <p:cTn id="35" dur="500" fill="hold"/>
                                            <p:tgtEl>
                                              <p:spTgt spid="195"/>
                                            </p:tgtEl>
                                            <p:attrNameLst>
                                              <p:attrName>ppt_w</p:attrName>
                                            </p:attrNameLst>
                                          </p:cBhvr>
                                          <p:tavLst>
                                            <p:tav tm="0">
                                              <p:val>
                                                <p:fltVal val="0"/>
                                              </p:val>
                                            </p:tav>
                                            <p:tav tm="100000">
                                              <p:val>
                                                <p:strVal val="#ppt_w"/>
                                              </p:val>
                                            </p:tav>
                                          </p:tavLst>
                                        </p:anim>
                                        <p:anim calcmode="lin" valueType="num">
                                          <p:cBhvr>
                                            <p:cTn id="36" dur="500" fill="hold"/>
                                            <p:tgtEl>
                                              <p:spTgt spid="195"/>
                                            </p:tgtEl>
                                            <p:attrNameLst>
                                              <p:attrName>ppt_h</p:attrName>
                                            </p:attrNameLst>
                                          </p:cBhvr>
                                          <p:tavLst>
                                            <p:tav tm="0">
                                              <p:val>
                                                <p:strVal val="#ppt_h"/>
                                              </p:val>
                                            </p:tav>
                                            <p:tav tm="100000">
                                              <p:val>
                                                <p:strVal val="#ppt_h"/>
                                              </p:val>
                                            </p:tav>
                                          </p:tavLst>
                                        </p:anim>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96"/>
                                            </p:tgtEl>
                                            <p:attrNameLst>
                                              <p:attrName>style.visibility</p:attrName>
                                            </p:attrNameLst>
                                          </p:cBhvr>
                                          <p:to>
                                            <p:strVal val="visible"/>
                                          </p:to>
                                        </p:set>
                                        <p:animEffect transition="in" filter="fade">
                                          <p:cBhvr>
                                            <p:cTn id="40" dur="500"/>
                                            <p:tgtEl>
                                              <p:spTgt spid="196"/>
                                            </p:tgtEl>
                                          </p:cBhvr>
                                        </p:animEffect>
                                      </p:childTnLst>
                                    </p:cTn>
                                  </p:par>
                                </p:childTnLst>
                              </p:cTn>
                            </p:par>
                            <p:par>
                              <p:cTn id="41" fill="hold">
                                <p:stCondLst>
                                  <p:cond delay="3500"/>
                                </p:stCondLst>
                                <p:childTnLst>
                                  <p:par>
                                    <p:cTn id="42" presetID="10" presetClass="entr" presetSubtype="0" fill="hold" nodeType="afterEffect">
                                      <p:stCondLst>
                                        <p:cond delay="0"/>
                                      </p:stCondLst>
                                      <p:childTnLst>
                                        <p:set>
                                          <p:cBhvr>
                                            <p:cTn id="43" dur="1" fill="hold">
                                              <p:stCondLst>
                                                <p:cond delay="0"/>
                                              </p:stCondLst>
                                            </p:cTn>
                                            <p:tgtEl>
                                              <p:spTgt spid="168"/>
                                            </p:tgtEl>
                                            <p:attrNameLst>
                                              <p:attrName>style.visibility</p:attrName>
                                            </p:attrNameLst>
                                          </p:cBhvr>
                                          <p:to>
                                            <p:strVal val="visible"/>
                                          </p:to>
                                        </p:set>
                                        <p:animEffect transition="in" filter="fade">
                                          <p:cBhvr>
                                            <p:cTn id="44" dur="500"/>
                                            <p:tgtEl>
                                              <p:spTgt spid="168"/>
                                            </p:tgtEl>
                                          </p:cBhvr>
                                        </p:animEffect>
                                      </p:childTnLst>
                                    </p:cTn>
                                  </p:par>
                                  <p:par>
                                    <p:cTn id="45" presetID="10" presetClass="entr" presetSubtype="0" fill="hold" nodeType="withEffect">
                                      <p:stCondLst>
                                        <p:cond delay="0"/>
                                      </p:stCondLst>
                                      <p:childTnLst>
                                        <p:set>
                                          <p:cBhvr>
                                            <p:cTn id="46" dur="1" fill="hold">
                                              <p:stCondLst>
                                                <p:cond delay="0"/>
                                              </p:stCondLst>
                                            </p:cTn>
                                            <p:tgtEl>
                                              <p:spTgt spid="171"/>
                                            </p:tgtEl>
                                            <p:attrNameLst>
                                              <p:attrName>style.visibility</p:attrName>
                                            </p:attrNameLst>
                                          </p:cBhvr>
                                          <p:to>
                                            <p:strVal val="visible"/>
                                          </p:to>
                                        </p:set>
                                        <p:animEffect transition="in" filter="fade">
                                          <p:cBhvr>
                                            <p:cTn id="47" dur="500"/>
                                            <p:tgtEl>
                                              <p:spTgt spid="171"/>
                                            </p:tgtEl>
                                          </p:cBhvr>
                                        </p:animEffect>
                                      </p:childTnLst>
                                    </p:cTn>
                                  </p:par>
                                  <p:par>
                                    <p:cTn id="48" presetID="42" presetClass="path" presetSubtype="0" accel="50000" fill="hold" nodeType="withEffect">
                                      <p:stCondLst>
                                        <p:cond delay="0"/>
                                      </p:stCondLst>
                                      <p:childTnLst>
                                        <p:animMotion origin="layout" path="M 4.44444E-6 -0.00062 L 4.44444E-6 0.85648 " pathEditMode="relative" rAng="0" ptsTypes="AA">
                                          <p:cBhvr>
                                            <p:cTn id="49" dur="1500" fill="hold"/>
                                            <p:tgtEl>
                                              <p:spTgt spid="106"/>
                                            </p:tgtEl>
                                            <p:attrNameLst>
                                              <p:attrName>ppt_x</p:attrName>
                                              <p:attrName>ppt_y</p:attrName>
                                            </p:attrNameLst>
                                          </p:cBhvr>
                                          <p:rCtr x="0" y="42840"/>
                                        </p:animMotion>
                                      </p:childTnLst>
                                    </p:cTn>
                                  </p:par>
                                </p:childTnLst>
                              </p:cTn>
                            </p:par>
                            <p:par>
                              <p:cTn id="50" fill="hold">
                                <p:stCondLst>
                                  <p:cond delay="5000"/>
                                </p:stCondLst>
                                <p:childTnLst>
                                  <p:par>
                                    <p:cTn id="51" presetID="10" presetClass="exit" presetSubtype="0" fill="hold" nodeType="afterEffect">
                                      <p:stCondLst>
                                        <p:cond delay="0"/>
                                      </p:stCondLst>
                                      <p:childTnLst>
                                        <p:animEffect transition="out" filter="fade">
                                          <p:cBhvr>
                                            <p:cTn id="52" dur="10"/>
                                            <p:tgtEl>
                                              <p:spTgt spid="106"/>
                                            </p:tgtEl>
                                          </p:cBhvr>
                                        </p:animEffect>
                                        <p:set>
                                          <p:cBhvr>
                                            <p:cTn id="53" dur="1" fill="hold">
                                              <p:stCondLst>
                                                <p:cond delay="9"/>
                                              </p:stCondLst>
                                            </p:cTn>
                                            <p:tgtEl>
                                              <p:spTgt spid="106"/>
                                            </p:tgtEl>
                                            <p:attrNameLst>
                                              <p:attrName>style.visibility</p:attrName>
                                            </p:attrNameLst>
                                          </p:cBhvr>
                                          <p:to>
                                            <p:strVal val="hidden"/>
                                          </p:to>
                                        </p:set>
                                      </p:childTnLst>
                                    </p:cTn>
                                  </p:par>
                                  <p:par>
                                    <p:cTn id="54" presetID="10" presetClass="entr" presetSubtype="0" fill="hold" nodeType="withEffect">
                                      <p:stCondLst>
                                        <p:cond delay="0"/>
                                      </p:stCondLst>
                                      <p:childTnLst>
                                        <p:set>
                                          <p:cBhvr>
                                            <p:cTn id="55" dur="1" fill="hold">
                                              <p:stCondLst>
                                                <p:cond delay="0"/>
                                              </p:stCondLst>
                                            </p:cTn>
                                            <p:tgtEl>
                                              <p:spTgt spid="105"/>
                                            </p:tgtEl>
                                            <p:attrNameLst>
                                              <p:attrName>style.visibility</p:attrName>
                                            </p:attrNameLst>
                                          </p:cBhvr>
                                          <p:to>
                                            <p:strVal val="visible"/>
                                          </p:to>
                                        </p:set>
                                        <p:animEffect transition="in" filter="fade">
                                          <p:cBhvr>
                                            <p:cTn id="56" dur="10"/>
                                            <p:tgtEl>
                                              <p:spTgt spid="105"/>
                                            </p:tgtEl>
                                          </p:cBhvr>
                                        </p:animEffect>
                                      </p:childTnLst>
                                    </p:cTn>
                                  </p:par>
                                </p:childTnLst>
                              </p:cTn>
                            </p:par>
                            <p:par>
                              <p:cTn id="57" fill="hold">
                                <p:stCondLst>
                                  <p:cond delay="5010"/>
                                </p:stCondLst>
                                <p:childTnLst>
                                  <p:par>
                                    <p:cTn id="58" presetID="42" presetClass="path" presetSubtype="0" fill="hold" nodeType="afterEffect">
                                      <p:stCondLst>
                                        <p:cond delay="0"/>
                                      </p:stCondLst>
                                      <p:childTnLst>
                                        <p:animMotion origin="layout" path="M 4.44444E-6 3.20988E-6 L 0.00138 0.20802 " pathEditMode="relative" rAng="0" ptsTypes="AA">
                                          <p:cBhvr>
                                            <p:cTn id="59" dur="500" fill="hold"/>
                                            <p:tgtEl>
                                              <p:spTgt spid="105"/>
                                            </p:tgtEl>
                                            <p:attrNameLst>
                                              <p:attrName>ppt_x</p:attrName>
                                              <p:attrName>ppt_y</p:attrName>
                                            </p:attrNameLst>
                                          </p:cBhvr>
                                          <p:rCtr x="69" y="10401"/>
                                        </p:animMotion>
                                      </p:childTnLst>
                                    </p:cTn>
                                  </p:par>
                                </p:childTnLst>
                              </p:cTn>
                            </p:par>
                            <p:par>
                              <p:cTn id="60" fill="hold">
                                <p:stCondLst>
                                  <p:cond delay="5510"/>
                                </p:stCondLst>
                                <p:childTnLst>
                                  <p:par>
                                    <p:cTn id="61" presetID="10" presetClass="entr" presetSubtype="0" fill="hold" nodeType="afterEffect">
                                      <p:stCondLst>
                                        <p:cond delay="0"/>
                                      </p:stCondLst>
                                      <p:childTnLst>
                                        <p:set>
                                          <p:cBhvr>
                                            <p:cTn id="62" dur="1" fill="hold">
                                              <p:stCondLst>
                                                <p:cond delay="0"/>
                                              </p:stCondLst>
                                            </p:cTn>
                                            <p:tgtEl>
                                              <p:spTgt spid="133"/>
                                            </p:tgtEl>
                                            <p:attrNameLst>
                                              <p:attrName>style.visibility</p:attrName>
                                            </p:attrNameLst>
                                          </p:cBhvr>
                                          <p:to>
                                            <p:strVal val="visible"/>
                                          </p:to>
                                        </p:set>
                                        <p:animEffect transition="in" filter="fade">
                                          <p:cBhvr>
                                            <p:cTn id="63" dur="10"/>
                                            <p:tgtEl>
                                              <p:spTgt spid="133"/>
                                            </p:tgtEl>
                                          </p:cBhvr>
                                        </p:animEffect>
                                      </p:childTnLst>
                                    </p:cTn>
                                  </p:par>
                                  <p:par>
                                    <p:cTn id="64" presetID="0" presetClass="path" presetSubtype="0" fill="hold" nodeType="withEffect">
                                      <p:stCondLst>
                                        <p:cond delay="0"/>
                                      </p:stCondLst>
                                      <p:childTnLst>
                                        <p:animMotion origin="layout" path="M -0.00087 -0.00031 C -0.00139 0.00216 -0.00243 0.00987 -0.00312 0.01234 C -0.00399 0.01419 -0.00486 0.01574 -0.00538 0.01759 C -0.01024 0.0324 -0.00243 0.01296 -0.00885 0.0287 C -0.01146 0.04074 -0.00833 0.025 -0.01111 0.04043 C -0.01146 0.04228 -0.0118 0.04413 -0.01215 0.04568 C -0.01267 0.04815 -0.01302 0.05031 -0.01337 0.05278 C -0.01389 0.05617 -0.01493 0.05987 -0.01562 0.06358 L -0.01788 0.07345 L -0.02014 0.08395 C -0.02031 0.08549 -0.02048 0.08765 -0.02101 0.08919 C -0.02187 0.09105 -0.02274 0.09259 -0.02326 0.09444 C -0.02569 0.10308 -0.02517 0.10432 -0.02673 0.11234 C -0.02743 0.11574 -0.02812 0.11913 -0.02899 0.12253 L -0.03003 0.12808 C -0.03038 0.13148 -0.03107 0.13518 -0.03125 0.13858 C -0.03229 0.15308 -0.03264 0.1679 -0.03351 0.1824 C -0.03437 0.20216 -0.0342 0.19598 -0.03576 0.21265 C -0.03715 0.23179 -0.03611 0.22037 -0.03802 0.23549 C -0.03837 0.24598 -0.03906 0.25648 -0.03906 0.26697 C -0.03906 0.27778 -0.03837 0.28827 -0.03802 0.29876 C -0.03698 0.31944 -0.03715 0.31512 -0.03576 0.33055 C -0.03611 0.3324 -0.03594 0.33457 -0.0368 0.3358 C -0.03871 0.33796 -0.04114 0.33858 -0.0434 0.3395 C -0.04913 0.34166 -0.04635 0.34043 -0.05139 0.34259 C -0.05243 0.34444 -0.0533 0.3466 -0.05469 0.34815 C -0.05555 0.34969 -0.05729 0.35 -0.05798 0.35154 C -0.0592 0.35494 -0.05885 0.35895 -0.06007 0.36234 L -0.06232 0.36759 C -0.06354 0.37654 -0.06371 0.37716 -0.06458 0.38703 C -0.0651 0.39105 -0.06545 0.39537 -0.0658 0.39938 C -0.06614 0.40278 -0.06649 0.40617 -0.06684 0.40987 C -0.06719 0.4145 -0.0684 0.42778 -0.0691 0.43271 C -0.06927 0.43426 -0.06996 0.43611 -0.07031 0.43796 C -0.07066 0.44105 -0.07101 0.44382 -0.07135 0.44691 C -0.0717 0.44907 -0.07222 0.45154 -0.07257 0.45401 C -0.07291 0.45648 -0.07326 0.45957 -0.07361 0.46265 C -0.07378 0.46481 -0.07448 0.46728 -0.07482 0.46975 C -0.07604 0.48117 -0.07517 0.47778 -0.07708 0.48703 C -0.07726 0.48889 -0.07778 0.49074 -0.07795 0.49259 C -0.07899 0.49722 -0.07951 0.50216 -0.08021 0.50679 C -0.08055 0.50926 -0.08125 0.51111 -0.08142 0.51358 C -0.08281 0.52901 -0.08194 0.52191 -0.08368 0.53487 C -0.08507 0.55833 -0.08507 0.56543 -0.08698 0.58426 C -0.08767 0.59136 -0.08837 0.59845 -0.08923 0.60524 C -0.09045 0.61389 -0.09062 0.61574 -0.09149 0.62469 C -0.09219 0.63271 -0.09323 0.64105 -0.09375 0.64938 C -0.09496 0.66882 -0.09618 0.68642 -0.09687 0.70586 C -0.09757 0.71512 -0.09757 0.72438 -0.09809 0.73395 C -0.09861 0.74228 -0.09948 0.75031 -0.10035 0.75864 C -0.10139 0.7679 -0.10173 0.76821 -0.1026 0.77778 C -0.10295 0.7821 -0.10347 0.78611 -0.10364 0.79043 C -0.10382 0.79321 -0.10364 0.79629 -0.10364 0.79938 " pathEditMode="relative" rAng="0" ptsTypes="AAAAAAAAAAAAAAAAAAAAAAAAAAAAAAAAAAAAAAAAAAAAAAAAAAAAA">
                                          <p:cBhvr>
                                            <p:cTn id="65" dur="2000" fill="hold"/>
                                            <p:tgtEl>
                                              <p:spTgt spid="133"/>
                                            </p:tgtEl>
                                            <p:attrNameLst>
                                              <p:attrName>ppt_x</p:attrName>
                                              <p:attrName>ppt_y</p:attrName>
                                            </p:attrNameLst>
                                          </p:cBhvr>
                                          <p:rCtr x="-5156" y="39969"/>
                                        </p:animMotion>
                                      </p:childTnLst>
                                    </p:cTn>
                                  </p:par>
                                </p:childTnLst>
                              </p:cTn>
                            </p:par>
                            <p:par>
                              <p:cTn id="66" fill="hold">
                                <p:stCondLst>
                                  <p:cond delay="7510"/>
                                </p:stCondLst>
                                <p:childTnLst>
                                  <p:par>
                                    <p:cTn id="67" presetID="10" presetClass="exit" presetSubtype="0" fill="hold" nodeType="afterEffect">
                                      <p:stCondLst>
                                        <p:cond delay="0"/>
                                      </p:stCondLst>
                                      <p:childTnLst>
                                        <p:animEffect transition="out" filter="fade">
                                          <p:cBhvr>
                                            <p:cTn id="68" dur="10"/>
                                            <p:tgtEl>
                                              <p:spTgt spid="133"/>
                                            </p:tgtEl>
                                          </p:cBhvr>
                                        </p:animEffect>
                                        <p:set>
                                          <p:cBhvr>
                                            <p:cTn id="69" dur="1" fill="hold">
                                              <p:stCondLst>
                                                <p:cond delay="9"/>
                                              </p:stCondLst>
                                            </p:cTn>
                                            <p:tgtEl>
                                              <p:spTgt spid="133"/>
                                            </p:tgtEl>
                                            <p:attrNameLst>
                                              <p:attrName>style.visibility</p:attrName>
                                            </p:attrNameLst>
                                          </p:cBhvr>
                                          <p:to>
                                            <p:strVal val="hidden"/>
                                          </p:to>
                                        </p:set>
                                      </p:childTnLst>
                                    </p:cTn>
                                  </p:par>
                                  <p:par>
                                    <p:cTn id="70" presetID="10" presetClass="entr" presetSubtype="0" fill="hold" nodeType="withEffect">
                                      <p:stCondLst>
                                        <p:cond delay="0"/>
                                      </p:stCondLst>
                                      <p:childTnLst>
                                        <p:set>
                                          <p:cBhvr>
                                            <p:cTn id="71" dur="1" fill="hold">
                                              <p:stCondLst>
                                                <p:cond delay="0"/>
                                              </p:stCondLst>
                                            </p:cTn>
                                            <p:tgtEl>
                                              <p:spTgt spid="134"/>
                                            </p:tgtEl>
                                            <p:attrNameLst>
                                              <p:attrName>style.visibility</p:attrName>
                                            </p:attrNameLst>
                                          </p:cBhvr>
                                          <p:to>
                                            <p:strVal val="visible"/>
                                          </p:to>
                                        </p:set>
                                        <p:animEffect transition="in" filter="fade">
                                          <p:cBhvr>
                                            <p:cTn id="72" dur="10"/>
                                            <p:tgtEl>
                                              <p:spTgt spid="134"/>
                                            </p:tgtEl>
                                          </p:cBhvr>
                                        </p:animEffect>
                                      </p:childTnLst>
                                    </p:cTn>
                                  </p:par>
                                </p:childTnLst>
                              </p:cTn>
                            </p:par>
                            <p:par>
                              <p:cTn id="73" fill="hold">
                                <p:stCondLst>
                                  <p:cond delay="7520"/>
                                </p:stCondLst>
                                <p:childTnLst>
                                  <p:par>
                                    <p:cTn id="74" presetID="42" presetClass="path" presetSubtype="0" fill="hold" nodeType="afterEffect">
                                      <p:stCondLst>
                                        <p:cond delay="0"/>
                                      </p:stCondLst>
                                      <p:childTnLst>
                                        <p:animMotion origin="layout" path="M 4.16667E-6 1.11022E-16 L 0.00138 0.20802 " pathEditMode="relative" rAng="0" ptsTypes="AA">
                                          <p:cBhvr>
                                            <p:cTn id="75" dur="750" fill="hold"/>
                                            <p:tgtEl>
                                              <p:spTgt spid="134"/>
                                            </p:tgtEl>
                                            <p:attrNameLst>
                                              <p:attrName>ppt_x</p:attrName>
                                              <p:attrName>ppt_y</p:attrName>
                                            </p:attrNameLst>
                                          </p:cBhvr>
                                          <p:rCtr x="69" y="10401"/>
                                        </p:animMotion>
                                      </p:childTnLst>
                                    </p:cTn>
                                  </p:par>
                                </p:childTnLst>
                              </p:cTn>
                            </p:par>
                            <p:par>
                              <p:cTn id="76" fill="hold">
                                <p:stCondLst>
                                  <p:cond delay="8270"/>
                                </p:stCondLst>
                                <p:childTnLst>
                                  <p:par>
                                    <p:cTn id="77" presetID="10" presetClass="entr" presetSubtype="0" fill="hold" nodeType="afterEffect">
                                      <p:stCondLst>
                                        <p:cond delay="0"/>
                                      </p:stCondLst>
                                      <p:childTnLst>
                                        <p:set>
                                          <p:cBhvr>
                                            <p:cTn id="78" dur="1" fill="hold">
                                              <p:stCondLst>
                                                <p:cond delay="0"/>
                                              </p:stCondLst>
                                            </p:cTn>
                                            <p:tgtEl>
                                              <p:spTgt spid="136"/>
                                            </p:tgtEl>
                                            <p:attrNameLst>
                                              <p:attrName>style.visibility</p:attrName>
                                            </p:attrNameLst>
                                          </p:cBhvr>
                                          <p:to>
                                            <p:strVal val="visible"/>
                                          </p:to>
                                        </p:set>
                                        <p:animEffect transition="in" filter="fade">
                                          <p:cBhvr>
                                            <p:cTn id="79" dur="10"/>
                                            <p:tgtEl>
                                              <p:spTgt spid="136"/>
                                            </p:tgtEl>
                                          </p:cBhvr>
                                        </p:animEffect>
                                      </p:childTnLst>
                                    </p:cTn>
                                  </p:par>
                                  <p:par>
                                    <p:cTn id="80" presetID="42" presetClass="path" presetSubtype="0" fill="hold" nodeType="withEffect">
                                      <p:stCondLst>
                                        <p:cond delay="0"/>
                                      </p:stCondLst>
                                      <p:childTnLst>
                                        <p:animMotion origin="layout" path="M -2.22222E-6 -1.23457E-6 L -2.22222E-6 0.36451 " pathEditMode="relative" rAng="0" ptsTypes="AA">
                                          <p:cBhvr>
                                            <p:cTn id="81" dur="750" fill="hold"/>
                                            <p:tgtEl>
                                              <p:spTgt spid="136"/>
                                            </p:tgtEl>
                                            <p:attrNameLst>
                                              <p:attrName>ppt_x</p:attrName>
                                              <p:attrName>ppt_y</p:attrName>
                                            </p:attrNameLst>
                                          </p:cBhvr>
                                          <p:rCtr x="0" y="18210"/>
                                        </p:animMotion>
                                      </p:childTnLst>
                                    </p:cTn>
                                  </p:par>
                                </p:childTnLst>
                              </p:cTn>
                            </p:par>
                            <p:par>
                              <p:cTn id="82" fill="hold">
                                <p:stCondLst>
                                  <p:cond delay="9020"/>
                                </p:stCondLst>
                                <p:childTnLst>
                                  <p:par>
                                    <p:cTn id="83" presetID="10" presetClass="exit" presetSubtype="0" fill="hold" nodeType="afterEffect">
                                      <p:stCondLst>
                                        <p:cond delay="0"/>
                                      </p:stCondLst>
                                      <p:childTnLst>
                                        <p:animEffect transition="out" filter="fade">
                                          <p:cBhvr>
                                            <p:cTn id="84" dur="10"/>
                                            <p:tgtEl>
                                              <p:spTgt spid="136"/>
                                            </p:tgtEl>
                                          </p:cBhvr>
                                        </p:animEffect>
                                        <p:set>
                                          <p:cBhvr>
                                            <p:cTn id="85" dur="1" fill="hold">
                                              <p:stCondLst>
                                                <p:cond delay="9"/>
                                              </p:stCondLst>
                                            </p:cTn>
                                            <p:tgtEl>
                                              <p:spTgt spid="136"/>
                                            </p:tgtEl>
                                            <p:attrNameLst>
                                              <p:attrName>style.visibility</p:attrName>
                                            </p:attrNameLst>
                                          </p:cBhvr>
                                          <p:to>
                                            <p:strVal val="hidden"/>
                                          </p:to>
                                        </p:set>
                                      </p:childTnLst>
                                    </p:cTn>
                                  </p:par>
                                  <p:par>
                                    <p:cTn id="86" presetID="10" presetClass="entr" presetSubtype="0" fill="hold" nodeType="withEffect">
                                      <p:stCondLst>
                                        <p:cond delay="0"/>
                                      </p:stCondLst>
                                      <p:childTnLst>
                                        <p:set>
                                          <p:cBhvr>
                                            <p:cTn id="87" dur="1" fill="hold">
                                              <p:stCondLst>
                                                <p:cond delay="0"/>
                                              </p:stCondLst>
                                            </p:cTn>
                                            <p:tgtEl>
                                              <p:spTgt spid="137"/>
                                            </p:tgtEl>
                                            <p:attrNameLst>
                                              <p:attrName>style.visibility</p:attrName>
                                            </p:attrNameLst>
                                          </p:cBhvr>
                                          <p:to>
                                            <p:strVal val="visible"/>
                                          </p:to>
                                        </p:set>
                                        <p:animEffect transition="in" filter="fade">
                                          <p:cBhvr>
                                            <p:cTn id="88" dur="10"/>
                                            <p:tgtEl>
                                              <p:spTgt spid="137"/>
                                            </p:tgtEl>
                                          </p:cBhvr>
                                        </p:animEffect>
                                      </p:childTnLst>
                                    </p:cTn>
                                  </p:par>
                                </p:childTnLst>
                              </p:cTn>
                            </p:par>
                            <p:par>
                              <p:cTn id="89" fill="hold">
                                <p:stCondLst>
                                  <p:cond delay="9030"/>
                                </p:stCondLst>
                                <p:childTnLst>
                                  <p:par>
                                    <p:cTn id="90" presetID="0" presetClass="path" presetSubtype="0" fill="hold" nodeType="afterEffect">
                                      <p:stCondLst>
                                        <p:cond delay="0"/>
                                      </p:stCondLst>
                                      <p:childTnLst>
                                        <p:animMotion origin="layout" path="M -3.88889E-6 3.95062E-6 C -0.00104 0.00771 -0.00208 0.01759 -0.00225 0.02623 C -0.00312 0.05185 -0.00295 0.07777 -0.00347 0.10339 C -0.00364 0.10864 -0.00416 0.11388 -0.00451 0.11882 C -0.00503 0.1253 -0.00538 0.13209 -0.00573 0.13858 C -0.00538 0.14259 -0.00399 0.14691 -0.00451 0.15061 C -0.00503 0.15308 -0.00694 0.15401 -0.00798 0.15617 C -0.00885 0.15771 -0.0092 0.15956 -0.01024 0.16111 C -0.01111 0.16327 -0.0125 0.1645 -0.01354 0.16666 C -0.01753 0.17407 -0.01423 0.16913 -0.01684 0.17685 C -0.01753 0.17901 -0.01823 0.18055 -0.01892 0.1824 C -0.01927 0.18395 -0.01979 0.1858 -0.02013 0.18765 C -0.02326 0.19691 -0.02187 0.18827 -0.02343 0.19845 C -0.0243 0.20277 -0.02482 0.20771 -0.02569 0.21203 C -0.02604 0.21388 -0.02638 0.21574 -0.02691 0.21759 C -0.02725 0.21975 -0.0276 0.22222 -0.02795 0.22469 C -0.02847 0.22808 -0.02882 0.23209 -0.0302 0.23487 C -0.0309 0.23672 -0.03194 0.23827 -0.03246 0.24043 C -0.03333 0.24382 -0.03333 0.24753 -0.03454 0.25092 C -0.03524 0.25277 -0.03611 0.25401 -0.0368 0.25617 C -0.04218 0.275 -0.03611 0.26018 -0.04132 0.27191 L -0.04357 0.2824 C -0.04444 0.28734 -0.04513 0.2895 -0.04566 0.29475 C -0.04652 0.30185 -0.04722 0.30895 -0.04791 0.31605 C -0.04878 0.32438 -0.04878 0.32623 -0.05017 0.33333 C -0.05086 0.33765 -0.05156 0.34074 -0.05347 0.34413 C -0.05434 0.34568 -0.05573 0.3466 -0.05677 0.34784 C -0.06198 0.35956 -0.05902 0.35555 -0.06458 0.36172 C -0.07013 0.37469 -0.06302 0.35864 -0.07013 0.37222 C -0.07465 0.38086 -0.06944 0.37469 -0.07569 0.38086 C -0.07604 0.38271 -0.07621 0.38456 -0.07673 0.38642 C -0.07743 0.38827 -0.07847 0.3895 -0.07899 0.39135 C -0.08003 0.39598 -0.08038 0.40092 -0.08125 0.40586 L -0.0835 0.41605 C -0.08385 0.41944 -0.08437 0.42314 -0.08437 0.42654 C -0.08437 0.43024 -0.0835 0.43734 -0.0835 0.43796 " pathEditMode="relative" rAng="0" ptsTypes="AAAAAAAAAAAAAAAAAAAAAAAAAAAAAAAAAAAA">
                                          <p:cBhvr>
                                            <p:cTn id="91" dur="2000" fill="hold"/>
                                            <p:tgtEl>
                                              <p:spTgt spid="137"/>
                                            </p:tgtEl>
                                            <p:attrNameLst>
                                              <p:attrName>ppt_x</p:attrName>
                                              <p:attrName>ppt_y</p:attrName>
                                            </p:attrNameLst>
                                          </p:cBhvr>
                                          <p:rCtr x="-4219" y="21883"/>
                                        </p:animMotion>
                                      </p:childTnLst>
                                    </p:cTn>
                                  </p:par>
                                </p:childTnLst>
                              </p:cTn>
                            </p:par>
                            <p:par>
                              <p:cTn id="92" fill="hold">
                                <p:stCondLst>
                                  <p:cond delay="11030"/>
                                </p:stCondLst>
                                <p:childTnLst>
                                  <p:par>
                                    <p:cTn id="93" presetID="10" presetClass="exit" presetSubtype="0" fill="hold" nodeType="afterEffect">
                                      <p:stCondLst>
                                        <p:cond delay="0"/>
                                      </p:stCondLst>
                                      <p:childTnLst>
                                        <p:animEffect transition="out" filter="fade">
                                          <p:cBhvr>
                                            <p:cTn id="94" dur="10"/>
                                            <p:tgtEl>
                                              <p:spTgt spid="137"/>
                                            </p:tgtEl>
                                          </p:cBhvr>
                                        </p:animEffect>
                                        <p:set>
                                          <p:cBhvr>
                                            <p:cTn id="95" dur="1" fill="hold">
                                              <p:stCondLst>
                                                <p:cond delay="9"/>
                                              </p:stCondLst>
                                            </p:cTn>
                                            <p:tgtEl>
                                              <p:spTgt spid="137"/>
                                            </p:tgtEl>
                                            <p:attrNameLst>
                                              <p:attrName>style.visibility</p:attrName>
                                            </p:attrNameLst>
                                          </p:cBhvr>
                                          <p:to>
                                            <p:strVal val="hidden"/>
                                          </p:to>
                                        </p:set>
                                      </p:childTnLst>
                                    </p:cTn>
                                  </p:par>
                                  <p:par>
                                    <p:cTn id="96" presetID="10" presetClass="entr" presetSubtype="0" fill="hold" nodeType="withEffect">
                                      <p:stCondLst>
                                        <p:cond delay="0"/>
                                      </p:stCondLst>
                                      <p:childTnLst>
                                        <p:set>
                                          <p:cBhvr>
                                            <p:cTn id="97" dur="1" fill="hold">
                                              <p:stCondLst>
                                                <p:cond delay="0"/>
                                              </p:stCondLst>
                                            </p:cTn>
                                            <p:tgtEl>
                                              <p:spTgt spid="138"/>
                                            </p:tgtEl>
                                            <p:attrNameLst>
                                              <p:attrName>style.visibility</p:attrName>
                                            </p:attrNameLst>
                                          </p:cBhvr>
                                          <p:to>
                                            <p:strVal val="visible"/>
                                          </p:to>
                                        </p:set>
                                        <p:animEffect transition="in" filter="fade">
                                          <p:cBhvr>
                                            <p:cTn id="98" dur="10"/>
                                            <p:tgtEl>
                                              <p:spTgt spid="138"/>
                                            </p:tgtEl>
                                          </p:cBhvr>
                                        </p:animEffect>
                                      </p:childTnLst>
                                    </p:cTn>
                                  </p:par>
                                  <p:par>
                                    <p:cTn id="99" presetID="42" presetClass="path" presetSubtype="0" fill="hold" nodeType="withEffect">
                                      <p:stCondLst>
                                        <p:cond delay="0"/>
                                      </p:stCondLst>
                                      <p:childTnLst>
                                        <p:animMotion origin="layout" path="M 4.72222E-6 1.85185E-6 L 4.72222E-6 0.19629 " pathEditMode="relative" rAng="0" ptsTypes="AA">
                                          <p:cBhvr>
                                            <p:cTn id="100" dur="750" fill="hold"/>
                                            <p:tgtEl>
                                              <p:spTgt spid="138"/>
                                            </p:tgtEl>
                                            <p:attrNameLst>
                                              <p:attrName>ppt_x</p:attrName>
                                              <p:attrName>ppt_y</p:attrName>
                                            </p:attrNameLst>
                                          </p:cBhvr>
                                          <p:rCtr x="0" y="9815"/>
                                        </p:animMotion>
                                      </p:childTnLst>
                                    </p:cTn>
                                  </p:par>
                                  <p:par>
                                    <p:cTn id="101" presetID="42" presetClass="path" presetSubtype="0" accel="50000" fill="hold" nodeType="withEffect">
                                      <p:stCondLst>
                                        <p:cond delay="0"/>
                                      </p:stCondLst>
                                      <p:childTnLst>
                                        <p:animMotion origin="layout" path="M 4.16667E-6 -0.00062 L 4.16667E-6 0.85648 " pathEditMode="relative" rAng="0" ptsTypes="AA">
                                          <p:cBhvr>
                                            <p:cTn id="102" dur="1500" fill="hold"/>
                                            <p:tgtEl>
                                              <p:spTgt spid="141"/>
                                            </p:tgtEl>
                                            <p:attrNameLst>
                                              <p:attrName>ppt_x</p:attrName>
                                              <p:attrName>ppt_y</p:attrName>
                                            </p:attrNameLst>
                                          </p:cBhvr>
                                          <p:rCtr x="0" y="42840"/>
                                        </p:animMotion>
                                      </p:childTnLst>
                                    </p:cTn>
                                  </p:par>
                                </p:childTnLst>
                              </p:cTn>
                            </p:par>
                            <p:par>
                              <p:cTn id="103" fill="hold">
                                <p:stCondLst>
                                  <p:cond delay="12530"/>
                                </p:stCondLst>
                                <p:childTnLst>
                                  <p:par>
                                    <p:cTn id="104" presetID="10" presetClass="exit" presetSubtype="0" fill="hold" nodeType="afterEffect">
                                      <p:stCondLst>
                                        <p:cond delay="0"/>
                                      </p:stCondLst>
                                      <p:childTnLst>
                                        <p:animEffect transition="out" filter="fade">
                                          <p:cBhvr>
                                            <p:cTn id="105" dur="10"/>
                                            <p:tgtEl>
                                              <p:spTgt spid="141"/>
                                            </p:tgtEl>
                                          </p:cBhvr>
                                        </p:animEffect>
                                        <p:set>
                                          <p:cBhvr>
                                            <p:cTn id="106" dur="1" fill="hold">
                                              <p:stCondLst>
                                                <p:cond delay="9"/>
                                              </p:stCondLst>
                                            </p:cTn>
                                            <p:tgtEl>
                                              <p:spTgt spid="141"/>
                                            </p:tgtEl>
                                            <p:attrNameLst>
                                              <p:attrName>style.visibility</p:attrName>
                                            </p:attrNameLst>
                                          </p:cBhvr>
                                          <p:to>
                                            <p:strVal val="hidden"/>
                                          </p:to>
                                        </p:set>
                                      </p:childTnLst>
                                    </p:cTn>
                                  </p:par>
                                  <p:par>
                                    <p:cTn id="107" presetID="10" presetClass="entr" presetSubtype="0" fill="hold" nodeType="withEffect">
                                      <p:stCondLst>
                                        <p:cond delay="0"/>
                                      </p:stCondLst>
                                      <p:childTnLst>
                                        <p:set>
                                          <p:cBhvr>
                                            <p:cTn id="108" dur="1" fill="hold">
                                              <p:stCondLst>
                                                <p:cond delay="0"/>
                                              </p:stCondLst>
                                            </p:cTn>
                                            <p:tgtEl>
                                              <p:spTgt spid="140"/>
                                            </p:tgtEl>
                                            <p:attrNameLst>
                                              <p:attrName>style.visibility</p:attrName>
                                            </p:attrNameLst>
                                          </p:cBhvr>
                                          <p:to>
                                            <p:strVal val="visible"/>
                                          </p:to>
                                        </p:set>
                                        <p:animEffect transition="in" filter="fade">
                                          <p:cBhvr>
                                            <p:cTn id="109" dur="10"/>
                                            <p:tgtEl>
                                              <p:spTgt spid="140"/>
                                            </p:tgtEl>
                                          </p:cBhvr>
                                        </p:animEffect>
                                      </p:childTnLst>
                                    </p:cTn>
                                  </p:par>
                                </p:childTnLst>
                              </p:cTn>
                            </p:par>
                            <p:par>
                              <p:cTn id="110" fill="hold">
                                <p:stCondLst>
                                  <p:cond delay="12540"/>
                                </p:stCondLst>
                                <p:childTnLst>
                                  <p:par>
                                    <p:cTn id="111" presetID="42" presetClass="path" presetSubtype="0" fill="hold" nodeType="afterEffect">
                                      <p:stCondLst>
                                        <p:cond delay="0"/>
                                      </p:stCondLst>
                                      <p:childTnLst>
                                        <p:animMotion origin="layout" path="M 4.16667E-6 1.11022E-16 L 0.00138 0.20802 " pathEditMode="relative" rAng="0" ptsTypes="AA">
                                          <p:cBhvr>
                                            <p:cTn id="112" dur="500" fill="hold"/>
                                            <p:tgtEl>
                                              <p:spTgt spid="140"/>
                                            </p:tgtEl>
                                            <p:attrNameLst>
                                              <p:attrName>ppt_x</p:attrName>
                                              <p:attrName>ppt_y</p:attrName>
                                            </p:attrNameLst>
                                          </p:cBhvr>
                                          <p:rCtr x="69" y="10401"/>
                                        </p:animMotion>
                                      </p:childTnLst>
                                    </p:cTn>
                                  </p:par>
                                </p:childTnLst>
                              </p:cTn>
                            </p:par>
                            <p:par>
                              <p:cTn id="113" fill="hold">
                                <p:stCondLst>
                                  <p:cond delay="13040"/>
                                </p:stCondLst>
                                <p:childTnLst>
                                  <p:par>
                                    <p:cTn id="114" presetID="10" presetClass="entr" presetSubtype="0" fill="hold" nodeType="afterEffect">
                                      <p:stCondLst>
                                        <p:cond delay="0"/>
                                      </p:stCondLst>
                                      <p:childTnLst>
                                        <p:set>
                                          <p:cBhvr>
                                            <p:cTn id="115" dur="1" fill="hold">
                                              <p:stCondLst>
                                                <p:cond delay="0"/>
                                              </p:stCondLst>
                                            </p:cTn>
                                            <p:tgtEl>
                                              <p:spTgt spid="189"/>
                                            </p:tgtEl>
                                            <p:attrNameLst>
                                              <p:attrName>style.visibility</p:attrName>
                                            </p:attrNameLst>
                                          </p:cBhvr>
                                          <p:to>
                                            <p:strVal val="visible"/>
                                          </p:to>
                                        </p:set>
                                        <p:animEffect transition="in" filter="fade">
                                          <p:cBhvr>
                                            <p:cTn id="116" dur="10"/>
                                            <p:tgtEl>
                                              <p:spTgt spid="189"/>
                                            </p:tgtEl>
                                          </p:cBhvr>
                                        </p:animEffect>
                                      </p:childTnLst>
                                    </p:cTn>
                                  </p:par>
                                  <p:par>
                                    <p:cTn id="117" presetID="42" presetClass="path" presetSubtype="0" fill="hold" nodeType="withEffect">
                                      <p:stCondLst>
                                        <p:cond delay="0"/>
                                      </p:stCondLst>
                                      <p:childTnLst>
                                        <p:animMotion origin="layout" path="M 4.44444E-6 -6.17284E-7 L -0.00504 0.42315 " pathEditMode="relative" rAng="0" ptsTypes="AA">
                                          <p:cBhvr>
                                            <p:cTn id="118" dur="750" fill="hold"/>
                                            <p:tgtEl>
                                              <p:spTgt spid="189"/>
                                            </p:tgtEl>
                                            <p:attrNameLst>
                                              <p:attrName>ppt_x</p:attrName>
                                              <p:attrName>ppt_y</p:attrName>
                                            </p:attrNameLst>
                                          </p:cBhvr>
                                          <p:rCtr x="-260" y="21142"/>
                                        </p:animMotion>
                                      </p:childTnLst>
                                    </p:cTn>
                                  </p:par>
                                </p:childTnLst>
                              </p:cTn>
                            </p:par>
                            <p:par>
                              <p:cTn id="119" fill="hold">
                                <p:stCondLst>
                                  <p:cond delay="13790"/>
                                </p:stCondLst>
                                <p:childTnLst>
                                  <p:par>
                                    <p:cTn id="120" presetID="10" presetClass="exit" presetSubtype="0" fill="hold" nodeType="afterEffect">
                                      <p:stCondLst>
                                        <p:cond delay="0"/>
                                      </p:stCondLst>
                                      <p:childTnLst>
                                        <p:animEffect transition="out" filter="fade">
                                          <p:cBhvr>
                                            <p:cTn id="121" dur="10"/>
                                            <p:tgtEl>
                                              <p:spTgt spid="189"/>
                                            </p:tgtEl>
                                          </p:cBhvr>
                                        </p:animEffect>
                                        <p:set>
                                          <p:cBhvr>
                                            <p:cTn id="122" dur="1" fill="hold">
                                              <p:stCondLst>
                                                <p:cond delay="9"/>
                                              </p:stCondLst>
                                            </p:cTn>
                                            <p:tgtEl>
                                              <p:spTgt spid="189"/>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90"/>
                                            </p:tgtEl>
                                            <p:attrNameLst>
                                              <p:attrName>style.visibility</p:attrName>
                                            </p:attrNameLst>
                                          </p:cBhvr>
                                          <p:to>
                                            <p:strVal val="visible"/>
                                          </p:to>
                                        </p:set>
                                        <p:animEffect transition="in" filter="fade">
                                          <p:cBhvr>
                                            <p:cTn id="125" dur="10"/>
                                            <p:tgtEl>
                                              <p:spTgt spid="190"/>
                                            </p:tgtEl>
                                          </p:cBhvr>
                                        </p:animEffect>
                                      </p:childTnLst>
                                    </p:cTn>
                                  </p:par>
                                  <p:par>
                                    <p:cTn id="126" presetID="0" presetClass="path" presetSubtype="0" fill="hold" nodeType="withEffect">
                                      <p:stCondLst>
                                        <p:cond delay="0"/>
                                      </p:stCondLst>
                                      <p:childTnLst>
                                        <p:animMotion origin="layout" path="M -0.00018 0.00062 C -0.00156 0.01852 -0.00018 -0.00092 -0.00139 0.03056 C -0.00156 0.03426 -0.00191 0.03766 -0.00209 0.04167 C -0.00191 0.06019 -0.00295 0.07932 -0.00139 0.09815 C -0.00139 0.09877 0.0033 0.10154 0.00416 0.10216 C 0.01371 0.10803 0.00607 0.10278 0.01302 0.10926 C 0.0158 0.11173 0.01892 0.11327 0.02135 0.11636 C 0.02222 0.11729 0.02274 0.11821 0.02344 0.11883 C 0.02604 0.12161 0.02812 0.12222 0.03055 0.12593 C 0.0316 0.1284 0.03316 0.12994 0.03385 0.1321 C 0.03715 0.14074 0.03333 0.13056 0.03889 0.14537 C 0.03923 0.14661 0.03958 0.14815 0.04028 0.14908 C 0.04097 0.15062 0.04166 0.15216 0.04219 0.15401 C 0.04288 0.15556 0.04323 0.1571 0.04375 0.15864 C 0.0441 0.15988 0.04462 0.16111 0.04496 0.16235 C 0.04548 0.16358 0.04566 0.16482 0.04583 0.16605 C 0.04653 0.17006 0.0467 0.17253 0.04705 0.17685 C 0.04687 0.18303 0.0467 0.1892 0.04653 0.19506 C 0.04618 0.20401 0.04618 0.21266 0.04583 0.22192 C 0.04583 0.22377 0.04514 0.22562 0.04496 0.22778 C 0.04444 0.23488 0.04444 0.23673 0.04375 0.24352 C 0.04357 0.24506 0.04323 0.24692 0.04305 0.24846 C 0.04288 0.25216 0.04201 0.26327 0.04166 0.2679 C 0.0408 0.27469 0.04062 0.27593 0.03941 0.28117 C 0.04479 0.28735 0.03819 0.28025 0.04444 0.28457 C 0.04514 0.28519 0.04583 0.28611 0.04653 0.28704 C 0.04705 0.28766 0.04774 0.28796 0.04861 0.28827 C 0.0526 0.29568 0.04566 0.28364 0.05694 0.29661 C 0.05764 0.29753 0.05816 0.29846 0.05903 0.29908 C 0.06302 0.30309 0.06041 0.29969 0.06371 0.30401 C 0.06476 0.30494 0.0658 0.30617 0.06666 0.30772 C 0.06736 0.30864 0.06788 0.31019 0.06857 0.31111 C 0.06944 0.31173 0.07014 0.31204 0.07083 0.31235 C 0.07118 0.31296 0.07153 0.3142 0.07222 0.31482 C 0.07291 0.31574 0.07361 0.31636 0.07413 0.31729 C 0.075 0.31821 0.07517 0.32006 0.07569 0.32099 C 0.07864 0.32624 0.07691 0.32006 0.07986 0.32716 C 0.08142 0.33087 0.0809 0.33148 0.08194 0.3355 C 0.08246 0.33704 0.08281 0.33858 0.08333 0.34043 C 0.08385 0.34198 0.08472 0.34352 0.08541 0.34506 C 0.08594 0.3463 0.08628 0.34784 0.0868 0.34877 C 0.08715 0.34969 0.08785 0.35031 0.08819 0.35124 C 0.09253 0.3608 0.08628 0.34815 0.09097 0.35957 C 0.09149 0.36111 0.09236 0.36204 0.09305 0.36327 C 0.09375 0.36698 0.0941 0.37068 0.09514 0.37438 C 0.09548 0.37593 0.09618 0.37716 0.09653 0.37901 C 0.09705 0.3821 0.09739 0.3855 0.09791 0.38858 C 0.09809 0.39012 0.09844 0.39198 0.09861 0.39352 C 0.10191 0.4108 0.09861 0.39259 0.10069 0.40556 C 0.10121 0.40895 0.10208 0.41204 0.10278 0.41543 C 0.10382 0.42654 0.10295 0.4213 0.10486 0.43087 L 0.10555 0.43488 C 0.10642 0.43858 0.10625 0.43704 0.10625 0.43982 " pathEditMode="relative" rAng="0" ptsTypes="AAAAAAAAAAAAAAAAAAAAAAAAAAAAAAAAAAAAAAAAAAAAAAAAAAAAA">
                                          <p:cBhvr>
                                            <p:cTn id="127" dur="2000" fill="hold"/>
                                            <p:tgtEl>
                                              <p:spTgt spid="190"/>
                                            </p:tgtEl>
                                            <p:attrNameLst>
                                              <p:attrName>ppt_x</p:attrName>
                                              <p:attrName>ppt_y</p:attrName>
                                            </p:attrNameLst>
                                          </p:cBhvr>
                                          <p:rCtr x="5208" y="21944"/>
                                        </p:animMotion>
                                      </p:childTnLst>
                                    </p:cTn>
                                  </p:par>
                                </p:childTnLst>
                              </p:cTn>
                            </p:par>
                            <p:par>
                              <p:cTn id="128" fill="hold">
                                <p:stCondLst>
                                  <p:cond delay="15790"/>
                                </p:stCondLst>
                                <p:childTnLst>
                                  <p:par>
                                    <p:cTn id="129" presetID="10" presetClass="exit" presetSubtype="0" fill="hold" nodeType="afterEffect">
                                      <p:stCondLst>
                                        <p:cond delay="0"/>
                                      </p:stCondLst>
                                      <p:childTnLst>
                                        <p:animEffect transition="out" filter="fade">
                                          <p:cBhvr>
                                            <p:cTn id="130" dur="10"/>
                                            <p:tgtEl>
                                              <p:spTgt spid="190"/>
                                            </p:tgtEl>
                                          </p:cBhvr>
                                        </p:animEffect>
                                        <p:set>
                                          <p:cBhvr>
                                            <p:cTn id="131" dur="1" fill="hold">
                                              <p:stCondLst>
                                                <p:cond delay="9"/>
                                              </p:stCondLst>
                                            </p:cTn>
                                            <p:tgtEl>
                                              <p:spTgt spid="190"/>
                                            </p:tgtEl>
                                            <p:attrNameLst>
                                              <p:attrName>style.visibility</p:attrName>
                                            </p:attrNameLst>
                                          </p:cBhvr>
                                          <p:to>
                                            <p:strVal val="hidden"/>
                                          </p:to>
                                        </p:set>
                                      </p:childTnLst>
                                    </p:cTn>
                                  </p:par>
                                  <p:par>
                                    <p:cTn id="132" presetID="10" presetClass="entr" presetSubtype="0" fill="hold" nodeType="withEffect">
                                      <p:stCondLst>
                                        <p:cond delay="0"/>
                                      </p:stCondLst>
                                      <p:childTnLst>
                                        <p:set>
                                          <p:cBhvr>
                                            <p:cTn id="133" dur="1" fill="hold">
                                              <p:stCondLst>
                                                <p:cond delay="0"/>
                                              </p:stCondLst>
                                            </p:cTn>
                                            <p:tgtEl>
                                              <p:spTgt spid="191"/>
                                            </p:tgtEl>
                                            <p:attrNameLst>
                                              <p:attrName>style.visibility</p:attrName>
                                            </p:attrNameLst>
                                          </p:cBhvr>
                                          <p:to>
                                            <p:strVal val="visible"/>
                                          </p:to>
                                        </p:set>
                                        <p:animEffect transition="in" filter="fade">
                                          <p:cBhvr>
                                            <p:cTn id="134" dur="10"/>
                                            <p:tgtEl>
                                              <p:spTgt spid="191"/>
                                            </p:tgtEl>
                                          </p:cBhvr>
                                        </p:animEffect>
                                      </p:childTnLst>
                                    </p:cTn>
                                  </p:par>
                                  <p:par>
                                    <p:cTn id="135" presetID="42" presetClass="path" presetSubtype="0" fill="hold" nodeType="withEffect">
                                      <p:stCondLst>
                                        <p:cond delay="0"/>
                                      </p:stCondLst>
                                      <p:childTnLst>
                                        <p:animMotion origin="layout" path="M 2.77778E-6 1.85185E-6 L 2.77778E-6 0.19629 " pathEditMode="relative" rAng="0" ptsTypes="AA">
                                          <p:cBhvr>
                                            <p:cTn id="136" dur="750" fill="hold"/>
                                            <p:tgtEl>
                                              <p:spTgt spid="191"/>
                                            </p:tgtEl>
                                            <p:attrNameLst>
                                              <p:attrName>ppt_x</p:attrName>
                                              <p:attrName>ppt_y</p:attrName>
                                            </p:attrNameLst>
                                          </p:cBhvr>
                                          <p:rCtr x="0" y="9815"/>
                                        </p:animMotion>
                                      </p:childTnLst>
                                    </p:cTn>
                                  </p:par>
                                  <p:par>
                                    <p:cTn id="137" presetID="42" presetClass="path" presetSubtype="0" accel="50000" fill="hold" nodeType="withEffect">
                                      <p:stCondLst>
                                        <p:cond delay="0"/>
                                      </p:stCondLst>
                                      <p:childTnLst>
                                        <p:animMotion origin="layout" path="M 2.5E-6 -0.00062 L 2.5E-6 0.85648 " pathEditMode="relative" rAng="0" ptsTypes="AA">
                                          <p:cBhvr>
                                            <p:cTn id="138" dur="1500" fill="hold"/>
                                            <p:tgtEl>
                                              <p:spTgt spid="145"/>
                                            </p:tgtEl>
                                            <p:attrNameLst>
                                              <p:attrName>ppt_x</p:attrName>
                                              <p:attrName>ppt_y</p:attrName>
                                            </p:attrNameLst>
                                          </p:cBhvr>
                                          <p:rCtr x="0" y="42840"/>
                                        </p:animMotion>
                                      </p:childTnLst>
                                    </p:cTn>
                                  </p:par>
                                </p:childTnLst>
                              </p:cTn>
                            </p:par>
                            <p:par>
                              <p:cTn id="139" fill="hold">
                                <p:stCondLst>
                                  <p:cond delay="17290"/>
                                </p:stCondLst>
                                <p:childTnLst>
                                  <p:par>
                                    <p:cTn id="140" presetID="10" presetClass="exit" presetSubtype="0" fill="hold" nodeType="afterEffect">
                                      <p:stCondLst>
                                        <p:cond delay="0"/>
                                      </p:stCondLst>
                                      <p:childTnLst>
                                        <p:animEffect transition="out" filter="fade">
                                          <p:cBhvr>
                                            <p:cTn id="141" dur="10"/>
                                            <p:tgtEl>
                                              <p:spTgt spid="145"/>
                                            </p:tgtEl>
                                          </p:cBhvr>
                                        </p:animEffect>
                                        <p:set>
                                          <p:cBhvr>
                                            <p:cTn id="142" dur="1" fill="hold">
                                              <p:stCondLst>
                                                <p:cond delay="9"/>
                                              </p:stCondLst>
                                            </p:cTn>
                                            <p:tgtEl>
                                              <p:spTgt spid="145"/>
                                            </p:tgtEl>
                                            <p:attrNameLst>
                                              <p:attrName>style.visibility</p:attrName>
                                            </p:attrNameLst>
                                          </p:cBhvr>
                                          <p:to>
                                            <p:strVal val="hidden"/>
                                          </p:to>
                                        </p:set>
                                      </p:childTnLst>
                                    </p:cTn>
                                  </p:par>
                                  <p:par>
                                    <p:cTn id="143" presetID="10" presetClass="entr" presetSubtype="0" fill="hold" nodeType="withEffect">
                                      <p:stCondLst>
                                        <p:cond delay="0"/>
                                      </p:stCondLst>
                                      <p:childTnLst>
                                        <p:set>
                                          <p:cBhvr>
                                            <p:cTn id="144" dur="1" fill="hold">
                                              <p:stCondLst>
                                                <p:cond delay="0"/>
                                              </p:stCondLst>
                                            </p:cTn>
                                            <p:tgtEl>
                                              <p:spTgt spid="144"/>
                                            </p:tgtEl>
                                            <p:attrNameLst>
                                              <p:attrName>style.visibility</p:attrName>
                                            </p:attrNameLst>
                                          </p:cBhvr>
                                          <p:to>
                                            <p:strVal val="visible"/>
                                          </p:to>
                                        </p:set>
                                        <p:animEffect transition="in" filter="fade">
                                          <p:cBhvr>
                                            <p:cTn id="145" dur="10"/>
                                            <p:tgtEl>
                                              <p:spTgt spid="144"/>
                                            </p:tgtEl>
                                          </p:cBhvr>
                                        </p:animEffect>
                                      </p:childTnLst>
                                    </p:cTn>
                                  </p:par>
                                </p:childTnLst>
                              </p:cTn>
                            </p:par>
                            <p:par>
                              <p:cTn id="146" fill="hold">
                                <p:stCondLst>
                                  <p:cond delay="17300"/>
                                </p:stCondLst>
                                <p:childTnLst>
                                  <p:par>
                                    <p:cTn id="147" presetID="42" presetClass="path" presetSubtype="0" fill="hold" nodeType="afterEffect">
                                      <p:stCondLst>
                                        <p:cond delay="0"/>
                                      </p:stCondLst>
                                      <p:childTnLst>
                                        <p:animMotion origin="layout" path="M 2.5E-6 1.11022E-16 L 0.00139 0.20802 " pathEditMode="relative" rAng="0" ptsTypes="AA">
                                          <p:cBhvr>
                                            <p:cTn id="148" dur="500" fill="hold"/>
                                            <p:tgtEl>
                                              <p:spTgt spid="144"/>
                                            </p:tgtEl>
                                            <p:attrNameLst>
                                              <p:attrName>ppt_x</p:attrName>
                                              <p:attrName>ppt_y</p:attrName>
                                            </p:attrNameLst>
                                          </p:cBhvr>
                                          <p:rCtr x="69" y="10401"/>
                                        </p:animMotion>
                                      </p:childTnLst>
                                    </p:cTn>
                                  </p:par>
                                  <p:par>
                                    <p:cTn id="149" presetID="42" presetClass="path" presetSubtype="0" fill="hold" nodeType="withEffect">
                                      <p:stCondLst>
                                        <p:cond delay="0"/>
                                      </p:stCondLst>
                                      <p:childTnLst>
                                        <p:animMotion origin="layout" path="M -1.94444E-6 -0.00062 L -1.94444E-6 0.85648 " pathEditMode="relative" rAng="0" ptsTypes="AA">
                                          <p:cBhvr>
                                            <p:cTn id="150" dur="1500" fill="hold"/>
                                            <p:tgtEl>
                                              <p:spTgt spid="149"/>
                                            </p:tgtEl>
                                            <p:attrNameLst>
                                              <p:attrName>ppt_x</p:attrName>
                                              <p:attrName>ppt_y</p:attrName>
                                            </p:attrNameLst>
                                          </p:cBhvr>
                                          <p:rCtr x="0" y="42840"/>
                                        </p:animMotion>
                                      </p:childTnLst>
                                    </p:cTn>
                                  </p:par>
                                </p:childTnLst>
                              </p:cTn>
                            </p:par>
                            <p:par>
                              <p:cTn id="151" fill="hold">
                                <p:stCondLst>
                                  <p:cond delay="18800"/>
                                </p:stCondLst>
                                <p:childTnLst>
                                  <p:par>
                                    <p:cTn id="152" presetID="10" presetClass="exit" presetSubtype="0" fill="hold" nodeType="afterEffect">
                                      <p:stCondLst>
                                        <p:cond delay="0"/>
                                      </p:stCondLst>
                                      <p:childTnLst>
                                        <p:animEffect transition="out" filter="fade">
                                          <p:cBhvr>
                                            <p:cTn id="153" dur="10"/>
                                            <p:tgtEl>
                                              <p:spTgt spid="149"/>
                                            </p:tgtEl>
                                          </p:cBhvr>
                                        </p:animEffect>
                                        <p:set>
                                          <p:cBhvr>
                                            <p:cTn id="154" dur="1" fill="hold">
                                              <p:stCondLst>
                                                <p:cond delay="9"/>
                                              </p:stCondLst>
                                            </p:cTn>
                                            <p:tgtEl>
                                              <p:spTgt spid="149"/>
                                            </p:tgtEl>
                                            <p:attrNameLst>
                                              <p:attrName>style.visibility</p:attrName>
                                            </p:attrNameLst>
                                          </p:cBhvr>
                                          <p:to>
                                            <p:strVal val="hidden"/>
                                          </p:to>
                                        </p:set>
                                      </p:childTnLst>
                                    </p:cTn>
                                  </p:par>
                                  <p:par>
                                    <p:cTn id="155" presetID="10" presetClass="entr" presetSubtype="0" fill="hold" nodeType="withEffect">
                                      <p:stCondLst>
                                        <p:cond delay="0"/>
                                      </p:stCondLst>
                                      <p:childTnLst>
                                        <p:set>
                                          <p:cBhvr>
                                            <p:cTn id="156" dur="1" fill="hold">
                                              <p:stCondLst>
                                                <p:cond delay="0"/>
                                              </p:stCondLst>
                                            </p:cTn>
                                            <p:tgtEl>
                                              <p:spTgt spid="148"/>
                                            </p:tgtEl>
                                            <p:attrNameLst>
                                              <p:attrName>style.visibility</p:attrName>
                                            </p:attrNameLst>
                                          </p:cBhvr>
                                          <p:to>
                                            <p:strVal val="visible"/>
                                          </p:to>
                                        </p:set>
                                        <p:animEffect transition="in" filter="fade">
                                          <p:cBhvr>
                                            <p:cTn id="157" dur="10"/>
                                            <p:tgtEl>
                                              <p:spTgt spid="148"/>
                                            </p:tgtEl>
                                          </p:cBhvr>
                                        </p:animEffect>
                                      </p:childTnLst>
                                    </p:cTn>
                                  </p:par>
                                </p:childTnLst>
                              </p:cTn>
                            </p:par>
                            <p:par>
                              <p:cTn id="158" fill="hold">
                                <p:stCondLst>
                                  <p:cond delay="18810"/>
                                </p:stCondLst>
                                <p:childTnLst>
                                  <p:par>
                                    <p:cTn id="159" presetID="42" presetClass="path" presetSubtype="0" fill="hold" nodeType="afterEffect">
                                      <p:stCondLst>
                                        <p:cond delay="0"/>
                                      </p:stCondLst>
                                      <p:childTnLst>
                                        <p:animMotion origin="layout" path="M -1.94444E-6 1.11022E-16 L 0.00139 0.20802 " pathEditMode="relative" rAng="0" ptsTypes="AA">
                                          <p:cBhvr>
                                            <p:cTn id="160" dur="500" fill="hold"/>
                                            <p:tgtEl>
                                              <p:spTgt spid="148"/>
                                            </p:tgtEl>
                                            <p:attrNameLst>
                                              <p:attrName>ppt_x</p:attrName>
                                              <p:attrName>ppt_y</p:attrName>
                                            </p:attrNameLst>
                                          </p:cBhvr>
                                          <p:rCtr x="69" y="10401"/>
                                        </p:animMotion>
                                      </p:childTnLst>
                                    </p:cTn>
                                  </p:par>
                                  <p:par>
                                    <p:cTn id="161" presetID="42" presetClass="path" presetSubtype="0" accel="50000" fill="hold" nodeType="withEffect">
                                      <p:stCondLst>
                                        <p:cond delay="0"/>
                                      </p:stCondLst>
                                      <p:childTnLst>
                                        <p:animMotion origin="layout" path="M 2.22222E-6 -0.00062 L 2.22222E-6 0.85648 " pathEditMode="relative" rAng="0" ptsTypes="AA">
                                          <p:cBhvr>
                                            <p:cTn id="162" dur="1500" fill="hold"/>
                                            <p:tgtEl>
                                              <p:spTgt spid="151"/>
                                            </p:tgtEl>
                                            <p:attrNameLst>
                                              <p:attrName>ppt_x</p:attrName>
                                              <p:attrName>ppt_y</p:attrName>
                                            </p:attrNameLst>
                                          </p:cBhvr>
                                          <p:rCtr x="0" y="42840"/>
                                        </p:animMotion>
                                      </p:childTnLst>
                                    </p:cTn>
                                  </p:par>
                                </p:childTnLst>
                              </p:cTn>
                            </p:par>
                            <p:par>
                              <p:cTn id="163" fill="hold">
                                <p:stCondLst>
                                  <p:cond delay="20310"/>
                                </p:stCondLst>
                                <p:childTnLst>
                                  <p:par>
                                    <p:cTn id="164" presetID="10" presetClass="exit" presetSubtype="0" fill="hold" nodeType="afterEffect">
                                      <p:stCondLst>
                                        <p:cond delay="0"/>
                                      </p:stCondLst>
                                      <p:childTnLst>
                                        <p:animEffect transition="out" filter="fade">
                                          <p:cBhvr>
                                            <p:cTn id="165" dur="10"/>
                                            <p:tgtEl>
                                              <p:spTgt spid="151"/>
                                            </p:tgtEl>
                                          </p:cBhvr>
                                        </p:animEffect>
                                        <p:set>
                                          <p:cBhvr>
                                            <p:cTn id="166" dur="1" fill="hold">
                                              <p:stCondLst>
                                                <p:cond delay="9"/>
                                              </p:stCondLst>
                                            </p:cTn>
                                            <p:tgtEl>
                                              <p:spTgt spid="151"/>
                                            </p:tgtEl>
                                            <p:attrNameLst>
                                              <p:attrName>style.visibility</p:attrName>
                                            </p:attrNameLst>
                                          </p:cBhvr>
                                          <p:to>
                                            <p:strVal val="hidden"/>
                                          </p:to>
                                        </p:set>
                                      </p:childTnLst>
                                    </p:cTn>
                                  </p:par>
                                  <p:par>
                                    <p:cTn id="167" presetID="10" presetClass="entr" presetSubtype="0" fill="hold" nodeType="withEffect">
                                      <p:stCondLst>
                                        <p:cond delay="0"/>
                                      </p:stCondLst>
                                      <p:childTnLst>
                                        <p:set>
                                          <p:cBhvr>
                                            <p:cTn id="168" dur="1" fill="hold">
                                              <p:stCondLst>
                                                <p:cond delay="0"/>
                                              </p:stCondLst>
                                            </p:cTn>
                                            <p:tgtEl>
                                              <p:spTgt spid="150"/>
                                            </p:tgtEl>
                                            <p:attrNameLst>
                                              <p:attrName>style.visibility</p:attrName>
                                            </p:attrNameLst>
                                          </p:cBhvr>
                                          <p:to>
                                            <p:strVal val="visible"/>
                                          </p:to>
                                        </p:set>
                                        <p:animEffect transition="in" filter="fade">
                                          <p:cBhvr>
                                            <p:cTn id="169" dur="10"/>
                                            <p:tgtEl>
                                              <p:spTgt spid="150"/>
                                            </p:tgtEl>
                                          </p:cBhvr>
                                        </p:animEffect>
                                      </p:childTnLst>
                                    </p:cTn>
                                  </p:par>
                                </p:childTnLst>
                              </p:cTn>
                            </p:par>
                            <p:par>
                              <p:cTn id="170" fill="hold">
                                <p:stCondLst>
                                  <p:cond delay="20320"/>
                                </p:stCondLst>
                                <p:childTnLst>
                                  <p:par>
                                    <p:cTn id="171" presetID="42" presetClass="path" presetSubtype="0" fill="hold" nodeType="afterEffect">
                                      <p:stCondLst>
                                        <p:cond delay="0"/>
                                      </p:stCondLst>
                                      <p:childTnLst>
                                        <p:animMotion origin="layout" path="M 2.22222E-6 -3.20988E-6 L 0.00139 0.20803 " pathEditMode="relative" rAng="0" ptsTypes="AA">
                                          <p:cBhvr>
                                            <p:cTn id="172" dur="500" fill="hold"/>
                                            <p:tgtEl>
                                              <p:spTgt spid="150"/>
                                            </p:tgtEl>
                                            <p:attrNameLst>
                                              <p:attrName>ppt_x</p:attrName>
                                              <p:attrName>ppt_y</p:attrName>
                                            </p:attrNameLst>
                                          </p:cBhvr>
                                          <p:rCtr x="69" y="10401"/>
                                        </p:animMotion>
                                      </p:childTnLst>
                                    </p:cTn>
                                  </p:par>
                                </p:childTnLst>
                              </p:cTn>
                            </p:par>
                            <p:par>
                              <p:cTn id="173" fill="hold">
                                <p:stCondLst>
                                  <p:cond delay="20820"/>
                                </p:stCondLst>
                                <p:childTnLst>
                                  <p:par>
                                    <p:cTn id="174" presetID="10" presetClass="entr" presetSubtype="0" fill="hold" nodeType="afterEffect">
                                      <p:stCondLst>
                                        <p:cond delay="0"/>
                                      </p:stCondLst>
                                      <p:childTnLst>
                                        <p:set>
                                          <p:cBhvr>
                                            <p:cTn id="175" dur="1" fill="hold">
                                              <p:stCondLst>
                                                <p:cond delay="0"/>
                                              </p:stCondLst>
                                            </p:cTn>
                                            <p:tgtEl>
                                              <p:spTgt spid="152"/>
                                            </p:tgtEl>
                                            <p:attrNameLst>
                                              <p:attrName>style.visibility</p:attrName>
                                            </p:attrNameLst>
                                          </p:cBhvr>
                                          <p:to>
                                            <p:strVal val="visible"/>
                                          </p:to>
                                        </p:set>
                                        <p:animEffect transition="in" filter="fade">
                                          <p:cBhvr>
                                            <p:cTn id="176" dur="10"/>
                                            <p:tgtEl>
                                              <p:spTgt spid="152"/>
                                            </p:tgtEl>
                                          </p:cBhvr>
                                        </p:animEffect>
                                      </p:childTnLst>
                                    </p:cTn>
                                  </p:par>
                                  <p:par>
                                    <p:cTn id="177" presetID="42" presetClass="path" presetSubtype="0" fill="hold" nodeType="withEffect">
                                      <p:stCondLst>
                                        <p:cond delay="0"/>
                                      </p:stCondLst>
                                      <p:childTnLst>
                                        <p:animMotion origin="layout" path="M 1.11111E-6 -1.23457E-6 L 1.11111E-6 0.36451 " pathEditMode="relative" rAng="0" ptsTypes="AA">
                                          <p:cBhvr>
                                            <p:cTn id="178" dur="750" fill="hold"/>
                                            <p:tgtEl>
                                              <p:spTgt spid="152"/>
                                            </p:tgtEl>
                                            <p:attrNameLst>
                                              <p:attrName>ppt_x</p:attrName>
                                              <p:attrName>ppt_y</p:attrName>
                                            </p:attrNameLst>
                                          </p:cBhvr>
                                          <p:rCtr x="0" y="18210"/>
                                        </p:animMotion>
                                      </p:childTnLst>
                                    </p:cTn>
                                  </p:par>
                                </p:childTnLst>
                              </p:cTn>
                            </p:par>
                            <p:par>
                              <p:cTn id="179" fill="hold">
                                <p:stCondLst>
                                  <p:cond delay="21570"/>
                                </p:stCondLst>
                                <p:childTnLst>
                                  <p:par>
                                    <p:cTn id="180" presetID="10" presetClass="exit" presetSubtype="0" fill="hold" nodeType="afterEffect">
                                      <p:stCondLst>
                                        <p:cond delay="0"/>
                                      </p:stCondLst>
                                      <p:childTnLst>
                                        <p:animEffect transition="out" filter="fade">
                                          <p:cBhvr>
                                            <p:cTn id="181" dur="10"/>
                                            <p:tgtEl>
                                              <p:spTgt spid="152"/>
                                            </p:tgtEl>
                                          </p:cBhvr>
                                        </p:animEffect>
                                        <p:set>
                                          <p:cBhvr>
                                            <p:cTn id="182" dur="1" fill="hold">
                                              <p:stCondLst>
                                                <p:cond delay="9"/>
                                              </p:stCondLst>
                                            </p:cTn>
                                            <p:tgtEl>
                                              <p:spTgt spid="152"/>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153"/>
                                            </p:tgtEl>
                                            <p:attrNameLst>
                                              <p:attrName>style.visibility</p:attrName>
                                            </p:attrNameLst>
                                          </p:cBhvr>
                                          <p:to>
                                            <p:strVal val="visible"/>
                                          </p:to>
                                        </p:set>
                                        <p:animEffect transition="in" filter="fade">
                                          <p:cBhvr>
                                            <p:cTn id="185" dur="10"/>
                                            <p:tgtEl>
                                              <p:spTgt spid="153"/>
                                            </p:tgtEl>
                                          </p:cBhvr>
                                        </p:animEffect>
                                      </p:childTnLst>
                                    </p:cTn>
                                  </p:par>
                                </p:childTnLst>
                              </p:cTn>
                            </p:par>
                            <p:par>
                              <p:cTn id="186" fill="hold">
                                <p:stCondLst>
                                  <p:cond delay="21580"/>
                                </p:stCondLst>
                                <p:childTnLst>
                                  <p:par>
                                    <p:cTn id="187" presetID="0" presetClass="path" presetSubtype="0" fill="hold" nodeType="afterEffect">
                                      <p:stCondLst>
                                        <p:cond delay="0"/>
                                      </p:stCondLst>
                                      <p:childTnLst>
                                        <p:animMotion origin="layout" path="M 4.44444E-6 -1.48148E-6 C 0.00069 0.00741 0.00138 0.01667 0.00156 0.025 C 0.00225 0.04969 0.00208 0.07438 0.00243 0.09908 C 0.00277 0.10401 0.00312 0.10926 0.00347 0.1142 C 0.00382 0.12006 0.00399 0.12654 0.00434 0.13303 C 0.00399 0.13673 0.00295 0.14105 0.00347 0.14445 C 0.00382 0.14722 0.00538 0.14784 0.00607 0.15 C 0.00677 0.15124 0.00694 0.15278 0.00798 0.15463 C 0.0085 0.15648 0.00954 0.15803 0.01059 0.15988 C 0.01371 0.16698 0.01111 0.16235 0.01302 0.16975 C 0.01371 0.17192 0.01423 0.17346 0.01475 0.175 C 0.0151 0.17685 0.01562 0.1784 0.01562 0.18025 C 0.01822 0.18889 0.01718 0.18056 0.0184 0.19043 C 0.01909 0.19445 0.01944 0.19938 0.02013 0.20371 C 0.02048 0.20525 0.02066 0.20741 0.02118 0.20895 C 0.02135 0.2108 0.0217 0.21296 0.02204 0.21543 C 0.02239 0.21883 0.02274 0.22284 0.02378 0.22562 C 0.0243 0.22716 0.02517 0.22901 0.02552 0.23087 C 0.02621 0.23426 0.02621 0.23766 0.02708 0.24074 C 0.02777 0.24259 0.02829 0.24383 0.02899 0.24568 C 0.03333 0.2642 0.02829 0.24969 0.03263 0.26111 L 0.03437 0.27099 C 0.03507 0.27562 0.03559 0.27809 0.03593 0.28303 C 0.03663 0.28982 0.03732 0.29692 0.03784 0.30309 C 0.03836 0.31111 0.03836 0.31327 0.03941 0.32006 C 0.0401 0.32438 0.04062 0.32747 0.04218 0.33025 C 0.04288 0.33179 0.04392 0.33272 0.04479 0.33364 C 0.04895 0.34537 0.04652 0.34136 0.05104 0.34722 C 0.05538 0.35988 0.04965 0.34414 0.05538 0.35772 C 0.05902 0.36574 0.05468 0.35988 0.05972 0.36574 C 0.06007 0.36729 0.06024 0.36914 0.06059 0.37099 C 0.06111 0.37284 0.06197 0.37377 0.0625 0.37593 C 0.06319 0.38025 0.06354 0.38488 0.06423 0.38982 L 0.06597 0.39938 C 0.06632 0.40278 0.06684 0.40648 0.06684 0.40957 C 0.06684 0.41327 0.06597 0.42006 0.06597 0.42068 " pathEditMode="relative" rAng="0" ptsTypes="AAAAAAAAAAAAAAAAAAAAAAAAAAAAAAAAAAAA">
                                          <p:cBhvr>
                                            <p:cTn id="188" dur="2000" fill="hold"/>
                                            <p:tgtEl>
                                              <p:spTgt spid="153"/>
                                            </p:tgtEl>
                                            <p:attrNameLst>
                                              <p:attrName>ppt_x</p:attrName>
                                              <p:attrName>ppt_y</p:attrName>
                                            </p:attrNameLst>
                                          </p:cBhvr>
                                          <p:rCtr x="3333" y="21019"/>
                                        </p:animMotion>
                                      </p:childTnLst>
                                    </p:cTn>
                                  </p:par>
                                </p:childTnLst>
                              </p:cTn>
                            </p:par>
                            <p:par>
                              <p:cTn id="189" fill="hold">
                                <p:stCondLst>
                                  <p:cond delay="23580"/>
                                </p:stCondLst>
                                <p:childTnLst>
                                  <p:par>
                                    <p:cTn id="190" presetID="10" presetClass="entr" presetSubtype="0" fill="hold" nodeType="afterEffect">
                                      <p:stCondLst>
                                        <p:cond delay="0"/>
                                      </p:stCondLst>
                                      <p:childTnLst>
                                        <p:set>
                                          <p:cBhvr>
                                            <p:cTn id="191" dur="1" fill="hold">
                                              <p:stCondLst>
                                                <p:cond delay="0"/>
                                              </p:stCondLst>
                                            </p:cTn>
                                            <p:tgtEl>
                                              <p:spTgt spid="159"/>
                                            </p:tgtEl>
                                            <p:attrNameLst>
                                              <p:attrName>style.visibility</p:attrName>
                                            </p:attrNameLst>
                                          </p:cBhvr>
                                          <p:to>
                                            <p:strVal val="visible"/>
                                          </p:to>
                                        </p:set>
                                        <p:animEffect transition="in" filter="fade">
                                          <p:cBhvr>
                                            <p:cTn id="192" dur="10"/>
                                            <p:tgtEl>
                                              <p:spTgt spid="159"/>
                                            </p:tgtEl>
                                          </p:cBhvr>
                                        </p:animEffect>
                                      </p:childTnLst>
                                    </p:cTn>
                                  </p:par>
                                  <p:par>
                                    <p:cTn id="193" presetID="0" presetClass="path" presetSubtype="0" fill="hold" nodeType="withEffect">
                                      <p:stCondLst>
                                        <p:cond delay="0"/>
                                      </p:stCondLst>
                                      <p:childTnLst>
                                        <p:animMotion origin="layout" path="M 2.5E-6 4.69136E-6 C 0.00034 0.00246 0.00139 0.01049 0.00243 0.01296 C 0.00312 0.01481 0.00416 0.01666 0.00486 0.01851 C 0.01007 0.03333 0.00139 0.01358 0.00833 0.02932 C 0.01146 0.04228 0.00798 0.02592 0.01111 0.04197 C 0.01146 0.04382 0.0118 0.04567 0.01215 0.04753 C 0.0125 0.05 0.01319 0.05216 0.01354 0.05462 C 0.01423 0.05802 0.01528 0.06172 0.01597 0.06574 L 0.0184 0.07561 L 0.021 0.08672 C 0.02135 0.08827 0.02135 0.09043 0.02205 0.09197 C 0.02309 0.09382 0.02413 0.09567 0.02448 0.09753 C 0.02725 0.10617 0.02656 0.1074 0.0283 0.11574 C 0.02899 0.11944 0.03003 0.12283 0.03073 0.12623 L 0.03212 0.13179 C 0.03246 0.13549 0.03316 0.13919 0.03316 0.1429 C 0.03455 0.15771 0.03489 0.17314 0.03559 0.18796 C 0.03663 0.20802 0.03663 0.20154 0.03854 0.21882 C 0.03993 0.23858 0.03889 0.22685 0.04097 0.24228 C 0.04132 0.25308 0.04201 0.26388 0.04201 0.27469 C 0.04201 0.2858 0.04132 0.2966 0.04097 0.3074 C 0.03993 0.32839 0.03993 0.32407 0.03854 0.34012 C 0.03889 0.34197 0.03854 0.34444 0.03958 0.34567 C 0.04166 0.34783 0.04444 0.34845 0.04687 0.34907 C 0.05312 0.35123 0.05 0.35 0.05555 0.35246 C 0.05712 0.35432 0.05781 0.35648 0.05955 0.35802 C 0.06059 0.35956 0.06232 0.35987 0.06302 0.36172 C 0.06441 0.36512 0.06406 0.36944 0.06545 0.37283 L 0.06788 0.37808 C 0.06927 0.38734 0.06927 0.38796 0.07031 0.39814 C 0.07066 0.40216 0.07135 0.40648 0.0717 0.4108 C 0.07205 0.41419 0.07239 0.4179 0.07274 0.4216 C 0.07309 0.42623 0.07448 0.44012 0.07517 0.44506 C 0.07552 0.44691 0.07639 0.44845 0.07673 0.4503 C 0.07708 0.45339 0.07743 0.45648 0.07812 0.45956 C 0.07847 0.46203 0.07882 0.4645 0.07916 0.46697 C 0.07951 0.46975 0.08021 0.47283 0.08055 0.47561 C 0.08055 0.47808 0.08125 0.48055 0.08159 0.48302 C 0.08298 0.49506 0.08194 0.49135 0.08403 0.50092 C 0.08437 0.50277 0.08507 0.50462 0.08507 0.50648 C 0.08611 0.51142 0.0868 0.51635 0.08784 0.52129 C 0.08819 0.52345 0.08889 0.52561 0.08889 0.52808 C 0.09062 0.54413 0.08958 0.53672 0.09132 0.55 C 0.09305 0.57407 0.09305 0.58148 0.09531 0.60061 C 0.096 0.60802 0.0967 0.61543 0.09774 0.62253 C 0.09913 0.63117 0.09913 0.63302 0.10017 0.64259 C 0.10121 0.65061 0.10225 0.65925 0.1026 0.6679 C 0.10399 0.68765 0.10538 0.70586 0.10607 0.72561 C 0.10677 0.73518 0.10677 0.74506 0.10746 0.75462 C 0.10816 0.76327 0.10885 0.7716 0.10989 0.77993 C 0.11128 0.7895 0.11128 0.78981 0.11232 0.79969 C 0.11302 0.80401 0.11337 0.80833 0.11389 0.81265 C 0.11423 0.81574 0.11389 0.81882 0.11389 0.82191 " pathEditMode="relative" rAng="0" ptsTypes="AAAAAAAAAAAAAAAAAAAAAAAAAAAAAAAAAAAAAAAAAAAAAAAAAAAAA">
                                          <p:cBhvr>
                                            <p:cTn id="194" dur="2000" fill="hold"/>
                                            <p:tgtEl>
                                              <p:spTgt spid="159"/>
                                            </p:tgtEl>
                                            <p:attrNameLst>
                                              <p:attrName>ppt_x</p:attrName>
                                              <p:attrName>ppt_y</p:attrName>
                                            </p:attrNameLst>
                                          </p:cBhvr>
                                          <p:rCtr x="5694" y="41080"/>
                                        </p:animMotion>
                                      </p:childTnLst>
                                    </p:cTn>
                                  </p:par>
                                </p:childTnLst>
                              </p:cTn>
                            </p:par>
                            <p:par>
                              <p:cTn id="195" fill="hold">
                                <p:stCondLst>
                                  <p:cond delay="25580"/>
                                </p:stCondLst>
                                <p:childTnLst>
                                  <p:par>
                                    <p:cTn id="196" presetID="10" presetClass="exit" presetSubtype="0" fill="hold" nodeType="afterEffect">
                                      <p:stCondLst>
                                        <p:cond delay="0"/>
                                      </p:stCondLst>
                                      <p:childTnLst>
                                        <p:animEffect transition="out" filter="fade">
                                          <p:cBhvr>
                                            <p:cTn id="197" dur="10"/>
                                            <p:tgtEl>
                                              <p:spTgt spid="159"/>
                                            </p:tgtEl>
                                          </p:cBhvr>
                                        </p:animEffect>
                                        <p:set>
                                          <p:cBhvr>
                                            <p:cTn id="198" dur="1" fill="hold">
                                              <p:stCondLst>
                                                <p:cond delay="9"/>
                                              </p:stCondLst>
                                            </p:cTn>
                                            <p:tgtEl>
                                              <p:spTgt spid="159"/>
                                            </p:tgtEl>
                                            <p:attrNameLst>
                                              <p:attrName>style.visibility</p:attrName>
                                            </p:attrNameLst>
                                          </p:cBhvr>
                                          <p:to>
                                            <p:strVal val="hidden"/>
                                          </p:to>
                                        </p:set>
                                      </p:childTnLst>
                                    </p:cTn>
                                  </p:par>
                                  <p:par>
                                    <p:cTn id="199" presetID="10" presetClass="entr" presetSubtype="0" fill="hold" nodeType="withEffect">
                                      <p:stCondLst>
                                        <p:cond delay="0"/>
                                      </p:stCondLst>
                                      <p:childTnLst>
                                        <p:set>
                                          <p:cBhvr>
                                            <p:cTn id="200" dur="1" fill="hold">
                                              <p:stCondLst>
                                                <p:cond delay="0"/>
                                              </p:stCondLst>
                                            </p:cTn>
                                            <p:tgtEl>
                                              <p:spTgt spid="160"/>
                                            </p:tgtEl>
                                            <p:attrNameLst>
                                              <p:attrName>style.visibility</p:attrName>
                                            </p:attrNameLst>
                                          </p:cBhvr>
                                          <p:to>
                                            <p:strVal val="visible"/>
                                          </p:to>
                                        </p:set>
                                        <p:animEffect transition="in" filter="fade">
                                          <p:cBhvr>
                                            <p:cTn id="201" dur="10"/>
                                            <p:tgtEl>
                                              <p:spTgt spid="160"/>
                                            </p:tgtEl>
                                          </p:cBhvr>
                                        </p:animEffect>
                                      </p:childTnLst>
                                    </p:cTn>
                                  </p:par>
                                </p:childTnLst>
                              </p:cTn>
                            </p:par>
                            <p:par>
                              <p:cTn id="202" fill="hold">
                                <p:stCondLst>
                                  <p:cond delay="25590"/>
                                </p:stCondLst>
                                <p:childTnLst>
                                  <p:par>
                                    <p:cTn id="203" presetID="42" presetClass="path" presetSubtype="0" fill="hold" nodeType="afterEffect">
                                      <p:stCondLst>
                                        <p:cond delay="0"/>
                                      </p:stCondLst>
                                      <p:childTnLst>
                                        <p:animMotion origin="layout" path="M -1.11111E-6 -3.20988E-6 L 0.00139 0.20803 " pathEditMode="relative" rAng="0" ptsTypes="AA">
                                          <p:cBhvr>
                                            <p:cTn id="204" dur="750" fill="hold"/>
                                            <p:tgtEl>
                                              <p:spTgt spid="160"/>
                                            </p:tgtEl>
                                            <p:attrNameLst>
                                              <p:attrName>ppt_x</p:attrName>
                                              <p:attrName>ppt_y</p:attrName>
                                            </p:attrNameLst>
                                          </p:cBhvr>
                                          <p:rCtr x="69" y="10401"/>
                                        </p:animMotion>
                                      </p:childTnLst>
                                    </p:cTn>
                                  </p:par>
                                  <p:par>
                                    <p:cTn id="205" presetID="42" presetClass="path" presetSubtype="0" accel="50000" fill="hold" nodeType="withEffect">
                                      <p:stCondLst>
                                        <p:cond delay="0"/>
                                      </p:stCondLst>
                                      <p:childTnLst>
                                        <p:animMotion origin="layout" path="M -2.22222E-6 -0.00062 L -2.22222E-6 0.85648 " pathEditMode="relative" rAng="0" ptsTypes="AA">
                                          <p:cBhvr>
                                            <p:cTn id="206" dur="1500" fill="hold"/>
                                            <p:tgtEl>
                                              <p:spTgt spid="162"/>
                                            </p:tgtEl>
                                            <p:attrNameLst>
                                              <p:attrName>ppt_x</p:attrName>
                                              <p:attrName>ppt_y</p:attrName>
                                            </p:attrNameLst>
                                          </p:cBhvr>
                                          <p:rCtr x="0" y="42840"/>
                                        </p:animMotion>
                                      </p:childTnLst>
                                    </p:cTn>
                                  </p:par>
                                </p:childTnLst>
                              </p:cTn>
                            </p:par>
                            <p:par>
                              <p:cTn id="207" fill="hold">
                                <p:stCondLst>
                                  <p:cond delay="27090"/>
                                </p:stCondLst>
                                <p:childTnLst>
                                  <p:par>
                                    <p:cTn id="208" presetID="10" presetClass="exit" presetSubtype="0" fill="hold" nodeType="afterEffect">
                                      <p:stCondLst>
                                        <p:cond delay="0"/>
                                      </p:stCondLst>
                                      <p:childTnLst>
                                        <p:animEffect transition="out" filter="fade">
                                          <p:cBhvr>
                                            <p:cTn id="209" dur="10"/>
                                            <p:tgtEl>
                                              <p:spTgt spid="162"/>
                                            </p:tgtEl>
                                          </p:cBhvr>
                                        </p:animEffect>
                                        <p:set>
                                          <p:cBhvr>
                                            <p:cTn id="210" dur="1" fill="hold">
                                              <p:stCondLst>
                                                <p:cond delay="9"/>
                                              </p:stCondLst>
                                            </p:cTn>
                                            <p:tgtEl>
                                              <p:spTgt spid="162"/>
                                            </p:tgtEl>
                                            <p:attrNameLst>
                                              <p:attrName>style.visibility</p:attrName>
                                            </p:attrNameLst>
                                          </p:cBhvr>
                                          <p:to>
                                            <p:strVal val="hidden"/>
                                          </p:to>
                                        </p:set>
                                      </p:childTnLst>
                                    </p:cTn>
                                  </p:par>
                                  <p:par>
                                    <p:cTn id="211" presetID="10" presetClass="entr" presetSubtype="0" fill="hold" nodeType="withEffect">
                                      <p:stCondLst>
                                        <p:cond delay="0"/>
                                      </p:stCondLst>
                                      <p:childTnLst>
                                        <p:set>
                                          <p:cBhvr>
                                            <p:cTn id="212" dur="1" fill="hold">
                                              <p:stCondLst>
                                                <p:cond delay="0"/>
                                              </p:stCondLst>
                                            </p:cTn>
                                            <p:tgtEl>
                                              <p:spTgt spid="161"/>
                                            </p:tgtEl>
                                            <p:attrNameLst>
                                              <p:attrName>style.visibility</p:attrName>
                                            </p:attrNameLst>
                                          </p:cBhvr>
                                          <p:to>
                                            <p:strVal val="visible"/>
                                          </p:to>
                                        </p:set>
                                        <p:animEffect transition="in" filter="fade">
                                          <p:cBhvr>
                                            <p:cTn id="213" dur="10"/>
                                            <p:tgtEl>
                                              <p:spTgt spid="161"/>
                                            </p:tgtEl>
                                          </p:cBhvr>
                                        </p:animEffect>
                                      </p:childTnLst>
                                    </p:cTn>
                                  </p:par>
                                </p:childTnLst>
                              </p:cTn>
                            </p:par>
                            <p:par>
                              <p:cTn id="214" fill="hold">
                                <p:stCondLst>
                                  <p:cond delay="27100"/>
                                </p:stCondLst>
                                <p:childTnLst>
                                  <p:par>
                                    <p:cTn id="215" presetID="42" presetClass="path" presetSubtype="0" fill="hold" nodeType="afterEffect">
                                      <p:stCondLst>
                                        <p:cond delay="0"/>
                                      </p:stCondLst>
                                      <p:childTnLst>
                                        <p:animMotion origin="layout" path="M -2.22222E-6 1.11022E-16 L 0.00139 0.20802 " pathEditMode="relative" rAng="0" ptsTypes="AA">
                                          <p:cBhvr>
                                            <p:cTn id="216" dur="500" fill="hold"/>
                                            <p:tgtEl>
                                              <p:spTgt spid="161"/>
                                            </p:tgtEl>
                                            <p:attrNameLst>
                                              <p:attrName>ppt_x</p:attrName>
                                              <p:attrName>ppt_y</p:attrName>
                                            </p:attrNameLst>
                                          </p:cBhvr>
                                          <p:rCtr x="69" y="10401"/>
                                        </p:animMotion>
                                      </p:childTnLst>
                                    </p:cTn>
                                  </p:par>
                                  <p:par>
                                    <p:cTn id="217" presetID="42" presetClass="path" presetSubtype="0" accel="50000" fill="hold" nodeType="withEffect">
                                      <p:stCondLst>
                                        <p:cond delay="0"/>
                                      </p:stCondLst>
                                      <p:childTnLst>
                                        <p:animMotion origin="layout" path="M 1.38889E-6 -0.00062 L 1.38889E-6 0.85648 " pathEditMode="relative" rAng="0" ptsTypes="AA">
                                          <p:cBhvr>
                                            <p:cTn id="218" dur="1500" fill="hold"/>
                                            <p:tgtEl>
                                              <p:spTgt spid="186"/>
                                            </p:tgtEl>
                                            <p:attrNameLst>
                                              <p:attrName>ppt_x</p:attrName>
                                              <p:attrName>ppt_y</p:attrName>
                                            </p:attrNameLst>
                                          </p:cBhvr>
                                          <p:rCtr x="0" y="42840"/>
                                        </p:animMotion>
                                      </p:childTnLst>
                                    </p:cTn>
                                  </p:par>
                                </p:childTnLst>
                              </p:cTn>
                            </p:par>
                            <p:par>
                              <p:cTn id="219" fill="hold">
                                <p:stCondLst>
                                  <p:cond delay="28600"/>
                                </p:stCondLst>
                                <p:childTnLst>
                                  <p:par>
                                    <p:cTn id="220" presetID="10" presetClass="exit" presetSubtype="0" fill="hold" nodeType="afterEffect">
                                      <p:stCondLst>
                                        <p:cond delay="0"/>
                                      </p:stCondLst>
                                      <p:childTnLst>
                                        <p:animEffect transition="out" filter="fade">
                                          <p:cBhvr>
                                            <p:cTn id="221" dur="10"/>
                                            <p:tgtEl>
                                              <p:spTgt spid="186"/>
                                            </p:tgtEl>
                                          </p:cBhvr>
                                        </p:animEffect>
                                        <p:set>
                                          <p:cBhvr>
                                            <p:cTn id="222" dur="1" fill="hold">
                                              <p:stCondLst>
                                                <p:cond delay="9"/>
                                              </p:stCondLst>
                                            </p:cTn>
                                            <p:tgtEl>
                                              <p:spTgt spid="186"/>
                                            </p:tgtEl>
                                            <p:attrNameLst>
                                              <p:attrName>style.visibility</p:attrName>
                                            </p:attrNameLst>
                                          </p:cBhvr>
                                          <p:to>
                                            <p:strVal val="hidden"/>
                                          </p:to>
                                        </p:set>
                                      </p:childTnLst>
                                    </p:cTn>
                                  </p:par>
                                  <p:par>
                                    <p:cTn id="223" presetID="10" presetClass="entr" presetSubtype="0" fill="hold" nodeType="withEffect">
                                      <p:stCondLst>
                                        <p:cond delay="0"/>
                                      </p:stCondLst>
                                      <p:childTnLst>
                                        <p:set>
                                          <p:cBhvr>
                                            <p:cTn id="224" dur="1" fill="hold">
                                              <p:stCondLst>
                                                <p:cond delay="0"/>
                                              </p:stCondLst>
                                            </p:cTn>
                                            <p:tgtEl>
                                              <p:spTgt spid="185"/>
                                            </p:tgtEl>
                                            <p:attrNameLst>
                                              <p:attrName>style.visibility</p:attrName>
                                            </p:attrNameLst>
                                          </p:cBhvr>
                                          <p:to>
                                            <p:strVal val="visible"/>
                                          </p:to>
                                        </p:set>
                                        <p:animEffect transition="in" filter="fade">
                                          <p:cBhvr>
                                            <p:cTn id="225" dur="10"/>
                                            <p:tgtEl>
                                              <p:spTgt spid="185"/>
                                            </p:tgtEl>
                                          </p:cBhvr>
                                        </p:animEffect>
                                      </p:childTnLst>
                                    </p:cTn>
                                  </p:par>
                                </p:childTnLst>
                              </p:cTn>
                            </p:par>
                            <p:par>
                              <p:cTn id="226" fill="hold">
                                <p:stCondLst>
                                  <p:cond delay="28610"/>
                                </p:stCondLst>
                                <p:childTnLst>
                                  <p:par>
                                    <p:cTn id="227" presetID="42" presetClass="path" presetSubtype="0" fill="hold" nodeType="afterEffect">
                                      <p:stCondLst>
                                        <p:cond delay="0"/>
                                      </p:stCondLst>
                                      <p:childTnLst>
                                        <p:animMotion origin="layout" path="M 1.38889E-6 -3.20988E-6 L 0.00139 0.20803 " pathEditMode="relative" rAng="0" ptsTypes="AA">
                                          <p:cBhvr>
                                            <p:cTn id="228" dur="500" fill="hold"/>
                                            <p:tgtEl>
                                              <p:spTgt spid="185"/>
                                            </p:tgtEl>
                                            <p:attrNameLst>
                                              <p:attrName>ppt_x</p:attrName>
                                              <p:attrName>ppt_y</p:attrName>
                                            </p:attrNameLst>
                                          </p:cBhvr>
                                          <p:rCtr x="69" y="10401"/>
                                        </p:animMotion>
                                      </p:childTnLst>
                                    </p:cTn>
                                  </p:par>
                                </p:childTnLst>
                              </p:cTn>
                            </p:par>
                            <p:par>
                              <p:cTn id="229" fill="hold">
                                <p:stCondLst>
                                  <p:cond delay="29110"/>
                                </p:stCondLst>
                                <p:childTnLst>
                                  <p:par>
                                    <p:cTn id="230" presetID="10" presetClass="entr" presetSubtype="0" fill="hold" nodeType="afterEffect">
                                      <p:stCondLst>
                                        <p:cond delay="0"/>
                                      </p:stCondLst>
                                      <p:childTnLst>
                                        <p:set>
                                          <p:cBhvr>
                                            <p:cTn id="231" dur="1" fill="hold">
                                              <p:stCondLst>
                                                <p:cond delay="0"/>
                                              </p:stCondLst>
                                            </p:cTn>
                                            <p:tgtEl>
                                              <p:spTgt spid="187"/>
                                            </p:tgtEl>
                                            <p:attrNameLst>
                                              <p:attrName>style.visibility</p:attrName>
                                            </p:attrNameLst>
                                          </p:cBhvr>
                                          <p:to>
                                            <p:strVal val="visible"/>
                                          </p:to>
                                        </p:set>
                                        <p:animEffect transition="in" filter="fade">
                                          <p:cBhvr>
                                            <p:cTn id="232" dur="10"/>
                                            <p:tgtEl>
                                              <p:spTgt spid="187"/>
                                            </p:tgtEl>
                                          </p:cBhvr>
                                        </p:animEffect>
                                      </p:childTnLst>
                                    </p:cTn>
                                  </p:par>
                                  <p:par>
                                    <p:cTn id="233" presetID="42" presetClass="path" presetSubtype="0" fill="hold" nodeType="withEffect">
                                      <p:stCondLst>
                                        <p:cond delay="0"/>
                                      </p:stCondLst>
                                      <p:childTnLst>
                                        <p:animMotion origin="layout" path="M 1.66667E-6 -4.81481E-6 L 1.66667E-6 0.36451 " pathEditMode="relative" rAng="0" ptsTypes="AA">
                                          <p:cBhvr>
                                            <p:cTn id="234" dur="750" fill="hold"/>
                                            <p:tgtEl>
                                              <p:spTgt spid="187"/>
                                            </p:tgtEl>
                                            <p:attrNameLst>
                                              <p:attrName>ppt_x</p:attrName>
                                              <p:attrName>ppt_y</p:attrName>
                                            </p:attrNameLst>
                                          </p:cBhvr>
                                          <p:rCtr x="0" y="18210"/>
                                        </p:animMotion>
                                      </p:childTnLst>
                                    </p:cTn>
                                  </p:par>
                                </p:childTnLst>
                              </p:cTn>
                            </p:par>
                            <p:par>
                              <p:cTn id="235" fill="hold">
                                <p:stCondLst>
                                  <p:cond delay="29860"/>
                                </p:stCondLst>
                                <p:childTnLst>
                                  <p:par>
                                    <p:cTn id="236" presetID="10" presetClass="exit" presetSubtype="0" fill="hold" nodeType="afterEffect">
                                      <p:stCondLst>
                                        <p:cond delay="0"/>
                                      </p:stCondLst>
                                      <p:childTnLst>
                                        <p:animEffect transition="out" filter="fade">
                                          <p:cBhvr>
                                            <p:cTn id="237" dur="10"/>
                                            <p:tgtEl>
                                              <p:spTgt spid="187"/>
                                            </p:tgtEl>
                                          </p:cBhvr>
                                        </p:animEffect>
                                        <p:set>
                                          <p:cBhvr>
                                            <p:cTn id="238" dur="1" fill="hold">
                                              <p:stCondLst>
                                                <p:cond delay="9"/>
                                              </p:stCondLst>
                                            </p:cTn>
                                            <p:tgtEl>
                                              <p:spTgt spid="187"/>
                                            </p:tgtEl>
                                            <p:attrNameLst>
                                              <p:attrName>style.visibility</p:attrName>
                                            </p:attrNameLst>
                                          </p:cBhvr>
                                          <p:to>
                                            <p:strVal val="hidden"/>
                                          </p:to>
                                        </p:set>
                                      </p:childTnLst>
                                    </p:cTn>
                                  </p:par>
                                  <p:par>
                                    <p:cTn id="239" presetID="10" presetClass="entr" presetSubtype="0" fill="hold" nodeType="withEffect">
                                      <p:stCondLst>
                                        <p:cond delay="0"/>
                                      </p:stCondLst>
                                      <p:childTnLst>
                                        <p:set>
                                          <p:cBhvr>
                                            <p:cTn id="240" dur="1" fill="hold">
                                              <p:stCondLst>
                                                <p:cond delay="0"/>
                                              </p:stCondLst>
                                            </p:cTn>
                                            <p:tgtEl>
                                              <p:spTgt spid="188"/>
                                            </p:tgtEl>
                                            <p:attrNameLst>
                                              <p:attrName>style.visibility</p:attrName>
                                            </p:attrNameLst>
                                          </p:cBhvr>
                                          <p:to>
                                            <p:strVal val="visible"/>
                                          </p:to>
                                        </p:set>
                                        <p:animEffect transition="in" filter="fade">
                                          <p:cBhvr>
                                            <p:cTn id="241" dur="10"/>
                                            <p:tgtEl>
                                              <p:spTgt spid="188"/>
                                            </p:tgtEl>
                                          </p:cBhvr>
                                        </p:animEffect>
                                      </p:childTnLst>
                                    </p:cTn>
                                  </p:par>
                                  <p:par>
                                    <p:cTn id="242" presetID="0" presetClass="path" presetSubtype="0" fill="hold" nodeType="withEffect">
                                      <p:stCondLst>
                                        <p:cond delay="0"/>
                                      </p:stCondLst>
                                      <p:childTnLst>
                                        <p:animMotion origin="layout" path="M 1.66667E-6 -0.00216 C -0.0007 0.01482 1.66667E-6 -0.00463 1.66667E-6 0.07099 C 1.66667E-6 0.12624 -0.00052 0.18241 -0.00087 0.23858 C -0.00052 0.25587 1.66667E-6 0.27315 1.66667E-6 0.29074 C 1.66667E-6 0.29383 0.00069 0.30772 -0.00261 0.31327 C -0.00313 0.31327 -0.00816 0.31543 -0.00851 0.31543 L -0.01528 0.32192 C -0.01771 0.32531 -0.01823 0.32531 -0.02118 0.3284 C -0.02205 0.32871 -0.02292 0.32932 -0.02379 0.32963 C -0.02674 0.33488 -0.02379 0.33087 -0.02882 0.33395 C -0.03004 0.33488 -0.03108 0.3358 -0.03212 0.33704 C -0.0375 0.34013 -0.03368 0.3358 -0.03889 0.34136 L -0.0441 0.34753 C -0.04497 0.34784 -0.04583 0.34908 -0.04653 0.35 C -0.05156 0.35864 -0.04462 0.34661 -0.05 0.35772 C -0.0507 0.35988 -0.05174 0.3608 -0.05243 0.36204 C -0.05365 0.36852 -0.05313 0.36759 -0.0559 0.37284 C -0.05695 0.375 -0.0592 0.37901 -0.0592 0.37932 C -0.06146 0.39013 -0.05833 0.37624 -0.06268 0.38642 C -0.0632 0.38766 -0.06302 0.38889 -0.06354 0.39105 C -0.06389 0.39229 -0.06458 0.39229 -0.06528 0.39321 C -0.06545 0.39537 -0.06563 0.39661 -0.06597 0.39846 C -0.06667 0.40093 -0.06927 0.40741 -0.07031 0.40864 C -0.07066 0.4105 -0.07136 0.41173 -0.07188 0.41296 C -0.07205 0.41482 -0.0724 0.41821 -0.0724 0.41852 " pathEditMode="relative" rAng="0" ptsTypes="AAAAAAAAAAAAAAAAAAAAAAAAA">
                                          <p:cBhvr>
                                            <p:cTn id="243" dur="2000" fill="hold"/>
                                            <p:tgtEl>
                                              <p:spTgt spid="188"/>
                                            </p:tgtEl>
                                            <p:attrNameLst>
                                              <p:attrName>ppt_x</p:attrName>
                                              <p:attrName>ppt_y</p:attrName>
                                            </p:attrNameLst>
                                          </p:cBhvr>
                                          <p:rCtr x="-3628" y="210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 grpId="0" animBg="1"/>
          <p:bldP spid="193" grpId="0" animBg="1"/>
          <p:bldP spid="194" grpId="0" animBg="1"/>
          <p:bldP spid="195" grpId="0" animBg="1"/>
          <p:bldP spid="19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0" y="2377442"/>
            <a:ext cx="9144000" cy="400110"/>
          </a:xfrm>
          <a:prstGeom prst="rect">
            <a:avLst/>
          </a:prstGeom>
        </p:spPr>
        <p:txBody>
          <a:bodyPr wrap="square">
            <a:spAutoFit/>
          </a:bodyPr>
          <a:lstStyle/>
          <a:p>
            <a:pPr algn="ctr"/>
            <a:r>
              <a:rPr lang="en-US" sz="2000" dirty="0" smtClean="0">
                <a:solidFill>
                  <a:schemeClr val="tx1">
                    <a:lumMod val="65000"/>
                    <a:lumOff val="35000"/>
                  </a:schemeClr>
                </a:solidFill>
                <a:latin typeface="Helvetica Neue Thin" charset="0"/>
                <a:ea typeface="Helvetica Neue Thin" charset="0"/>
                <a:cs typeface="Helvetica Neue Thin" charset="0"/>
              </a:rPr>
              <a:t>Marketing Automation is a suite of tools that enables hyper-personalization</a:t>
            </a:r>
            <a:endParaRPr lang="en-US" sz="2000" dirty="0">
              <a:solidFill>
                <a:schemeClr val="tx1">
                  <a:lumMod val="65000"/>
                  <a:lumOff val="35000"/>
                </a:schemeClr>
              </a:solidFill>
              <a:latin typeface="Helvetica Neue Thin" charset="0"/>
              <a:ea typeface="Helvetica Neue Thin" charset="0"/>
              <a:cs typeface="Helvetica Neue Thin" charset="0"/>
            </a:endParaRPr>
          </a:p>
        </p:txBody>
      </p:sp>
      <p:cxnSp>
        <p:nvCxnSpPr>
          <p:cNvPr id="21" name="Straight Connector 20"/>
          <p:cNvCxnSpPr/>
          <p:nvPr/>
        </p:nvCxnSpPr>
        <p:spPr>
          <a:xfrm>
            <a:off x="2225040" y="2065493"/>
            <a:ext cx="4673600" cy="0"/>
          </a:xfrm>
          <a:prstGeom prst="line">
            <a:avLst/>
          </a:prstGeom>
          <a:ln w="12700" cmpd="sng">
            <a:solidFill>
              <a:srgbClr val="72BD28"/>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0" y="1340404"/>
            <a:ext cx="9144000" cy="523220"/>
          </a:xfrm>
          <a:prstGeom prst="rect">
            <a:avLst/>
          </a:prstGeom>
          <a:noFill/>
        </p:spPr>
        <p:txBody>
          <a:bodyPr wrap="square" rtlCol="0" anchor="ctr">
            <a:spAutoFit/>
          </a:bodyPr>
          <a:lstStyle/>
          <a:p>
            <a:pPr algn="ctr"/>
            <a:r>
              <a:rPr lang="en-US" sz="2700" dirty="0" smtClean="0">
                <a:solidFill>
                  <a:schemeClr val="tx1">
                    <a:lumMod val="65000"/>
                    <a:lumOff val="35000"/>
                  </a:schemeClr>
                </a:solidFill>
                <a:latin typeface="Helvetica Neue Thin" charset="0"/>
                <a:ea typeface="Helvetica Neue Thin" charset="0"/>
                <a:cs typeface="Helvetica Neue Thin" charset="0"/>
              </a:rPr>
              <a:t>How Does Marketing Automation Make This Funnel </a:t>
            </a:r>
            <a:r>
              <a:rPr lang="en-US" sz="2700" dirty="0" smtClean="0">
                <a:solidFill>
                  <a:srgbClr val="84C340"/>
                </a:solidFill>
                <a:latin typeface="Helvetica Neue Thin" charset="0"/>
                <a:ea typeface="Helvetica Neue Thin" charset="0"/>
                <a:cs typeface="Helvetica Neue Thin" charset="0"/>
              </a:rPr>
              <a:t>Wider</a:t>
            </a:r>
            <a:r>
              <a:rPr lang="en-US" sz="2700" dirty="0">
                <a:solidFill>
                  <a:schemeClr val="tx1">
                    <a:lumMod val="65000"/>
                    <a:lumOff val="35000"/>
                  </a:schemeClr>
                </a:solidFill>
                <a:latin typeface="Helvetica Neue Thin" charset="0"/>
                <a:ea typeface="Helvetica Neue Thin" charset="0"/>
                <a:cs typeface="Helvetica Neue Thin" charset="0"/>
              </a:rPr>
              <a:t>?</a:t>
            </a:r>
            <a:endParaRPr lang="en-US" sz="2700" dirty="0" smtClean="0">
              <a:solidFill>
                <a:srgbClr val="83C34A"/>
              </a:solidFill>
              <a:latin typeface="Helvetica Neue Thin" charset="0"/>
              <a:ea typeface="Helvetica Neue Thin" charset="0"/>
              <a:cs typeface="Helvetica Neue Thin" charset="0"/>
            </a:endParaRPr>
          </a:p>
        </p:txBody>
      </p:sp>
      <p:sp>
        <p:nvSpPr>
          <p:cNvPr id="5" name="Rectangle 4"/>
          <p:cNvSpPr/>
          <p:nvPr/>
        </p:nvSpPr>
        <p:spPr>
          <a:xfrm>
            <a:off x="0" y="2806097"/>
            <a:ext cx="9144000" cy="400110"/>
          </a:xfrm>
          <a:prstGeom prst="rect">
            <a:avLst/>
          </a:prstGeom>
        </p:spPr>
        <p:txBody>
          <a:bodyPr wrap="square">
            <a:spAutoFit/>
          </a:bodyPr>
          <a:lstStyle/>
          <a:p>
            <a:pPr algn="ctr"/>
            <a:r>
              <a:rPr lang="en-US" sz="2000" dirty="0">
                <a:solidFill>
                  <a:schemeClr val="tx1">
                    <a:lumMod val="65000"/>
                    <a:lumOff val="35000"/>
                  </a:schemeClr>
                </a:solidFill>
                <a:latin typeface="Helvetica Neue Thin" charset="0"/>
                <a:ea typeface="Helvetica Neue Thin" charset="0"/>
                <a:cs typeface="Helvetica Neue Thin" charset="0"/>
              </a:rPr>
              <a:t>t</a:t>
            </a:r>
            <a:r>
              <a:rPr lang="en-US" sz="2000" dirty="0" smtClean="0">
                <a:solidFill>
                  <a:schemeClr val="tx1">
                    <a:lumMod val="65000"/>
                    <a:lumOff val="35000"/>
                  </a:schemeClr>
                </a:solidFill>
                <a:latin typeface="Helvetica Neue Thin" charset="0"/>
                <a:ea typeface="Helvetica Neue Thin" charset="0"/>
                <a:cs typeface="Helvetica Neue Thin" charset="0"/>
              </a:rPr>
              <a:t>hrough rich, two-way conversations where questions and answers</a:t>
            </a:r>
            <a:endParaRPr lang="en-US" sz="2000" dirty="0">
              <a:solidFill>
                <a:schemeClr val="tx1">
                  <a:lumMod val="65000"/>
                  <a:lumOff val="35000"/>
                </a:schemeClr>
              </a:solidFill>
              <a:latin typeface="Helvetica Neue Thin" charset="0"/>
              <a:ea typeface="Helvetica Neue Thin" charset="0"/>
              <a:cs typeface="Helvetica Neue Thin" charset="0"/>
            </a:endParaRPr>
          </a:p>
        </p:txBody>
      </p:sp>
      <p:sp>
        <p:nvSpPr>
          <p:cNvPr id="6" name="Rectangle 5"/>
          <p:cNvSpPr/>
          <p:nvPr/>
        </p:nvSpPr>
        <p:spPr>
          <a:xfrm>
            <a:off x="107324" y="3234752"/>
            <a:ext cx="9144000" cy="400110"/>
          </a:xfrm>
          <a:prstGeom prst="rect">
            <a:avLst/>
          </a:prstGeom>
        </p:spPr>
        <p:txBody>
          <a:bodyPr wrap="square">
            <a:spAutoFit/>
          </a:bodyPr>
          <a:lstStyle/>
          <a:p>
            <a:pPr algn="ctr"/>
            <a:r>
              <a:rPr lang="en-US" sz="2000" dirty="0" smtClean="0">
                <a:solidFill>
                  <a:schemeClr val="tx1">
                    <a:lumMod val="65000"/>
                    <a:lumOff val="35000"/>
                  </a:schemeClr>
                </a:solidFill>
                <a:latin typeface="Helvetica Neue Thin" charset="0"/>
                <a:ea typeface="Helvetica Neue Thin" charset="0"/>
                <a:cs typeface="Helvetica Neue Thin" charset="0"/>
              </a:rPr>
              <a:t>are exchanged between buyers and sellers in real-time.</a:t>
            </a:r>
            <a:endParaRPr lang="en-US" sz="2000" dirty="0">
              <a:solidFill>
                <a:schemeClr val="tx1">
                  <a:lumMod val="65000"/>
                  <a:lumOff val="35000"/>
                </a:schemeClr>
              </a:solidFill>
              <a:latin typeface="Helvetica Neue Thin" charset="0"/>
              <a:ea typeface="Helvetica Neue Thin" charset="0"/>
              <a:cs typeface="Helvetica Neue Thin" charset="0"/>
            </a:endParaRPr>
          </a:p>
        </p:txBody>
      </p:sp>
      <p:sp>
        <p:nvSpPr>
          <p:cNvPr id="7" name="TextBox 6"/>
          <p:cNvSpPr txBox="1"/>
          <p:nvPr/>
        </p:nvSpPr>
        <p:spPr>
          <a:xfrm>
            <a:off x="-10160" y="3970875"/>
            <a:ext cx="9144000" cy="523220"/>
          </a:xfrm>
          <a:prstGeom prst="rect">
            <a:avLst/>
          </a:prstGeom>
          <a:noFill/>
        </p:spPr>
        <p:txBody>
          <a:bodyPr wrap="square" rtlCol="0" anchor="ctr">
            <a:spAutoFit/>
          </a:bodyPr>
          <a:lstStyle/>
          <a:p>
            <a:pPr algn="ctr"/>
            <a:r>
              <a:rPr lang="en-US" sz="2800" dirty="0" smtClean="0">
                <a:solidFill>
                  <a:srgbClr val="84C340"/>
                </a:solidFill>
                <a:latin typeface="Helvetica Neue Thin" charset="0"/>
                <a:ea typeface="Helvetica Neue Thin" charset="0"/>
                <a:cs typeface="Helvetica Neue Thin" charset="0"/>
              </a:rPr>
              <a:t>Let’s Explore. </a:t>
            </a:r>
            <a:endParaRPr lang="en-US" sz="2800" dirty="0" smtClean="0">
              <a:solidFill>
                <a:srgbClr val="83C34A"/>
              </a:solidFill>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1540576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p:stCondLst>
                              <p:cond delay="1000"/>
                            </p:stCondLst>
                            <p:childTnLst>
                              <p:par>
                                <p:cTn id="14" presetID="26" presetClass="emph" presetSubtype="0" fill="hold" grpId="1" nodeType="afterEffect">
                                  <p:stCondLst>
                                    <p:cond delay="0"/>
                                  </p:stCondLst>
                                  <p:childTnLst>
                                    <p:animEffect transition="out" filter="fade">
                                      <p:cBhvr>
                                        <p:cTn id="15" dur="500" tmFilter="0, 0; .2, .5; .8, .5; 1, 0"/>
                                        <p:tgtEl>
                                          <p:spTgt spid="12"/>
                                        </p:tgtEl>
                                      </p:cBhvr>
                                    </p:animEffect>
                                    <p:animScale>
                                      <p:cBhvr>
                                        <p:cTn id="16" dur="250" autoRev="1" fill="hold"/>
                                        <p:tgtEl>
                                          <p:spTgt spid="12"/>
                                        </p:tgtEl>
                                      </p:cBhvr>
                                      <p:by x="105000" y="105000"/>
                                    </p:animScale>
                                  </p:childTnLst>
                                </p:cTn>
                              </p:par>
                            </p:childTnLst>
                          </p:cTn>
                        </p:par>
                        <p:par>
                          <p:cTn id="17" fill="hold">
                            <p:stCondLst>
                              <p:cond delay="1500"/>
                            </p:stCondLst>
                            <p:childTnLst>
                              <p:par>
                                <p:cTn id="18" presetID="2" presetClass="entr" presetSubtype="4" fill="hold" grpId="0" nodeType="afterEffect">
                                  <p:stCondLst>
                                    <p:cond delay="600"/>
                                  </p:stCondLst>
                                  <p:childTnLst>
                                    <p:set>
                                      <p:cBhvr>
                                        <p:cTn id="19" dur="1" fill="hold">
                                          <p:stCondLst>
                                            <p:cond delay="0"/>
                                          </p:stCondLst>
                                        </p:cTn>
                                        <p:tgtEl>
                                          <p:spTgt spid="20"/>
                                        </p:tgtEl>
                                        <p:attrNameLst>
                                          <p:attrName>style.visibility</p:attrName>
                                        </p:attrNameLst>
                                      </p:cBhvr>
                                      <p:to>
                                        <p:strVal val="visible"/>
                                      </p:to>
                                    </p:set>
                                    <p:anim calcmode="lin" valueType="num">
                                      <p:cBhvr additive="base">
                                        <p:cTn id="20" dur="500" fill="hold"/>
                                        <p:tgtEl>
                                          <p:spTgt spid="20"/>
                                        </p:tgtEl>
                                        <p:attrNameLst>
                                          <p:attrName>ppt_x</p:attrName>
                                        </p:attrNameLst>
                                      </p:cBhvr>
                                      <p:tavLst>
                                        <p:tav tm="0">
                                          <p:val>
                                            <p:strVal val="#ppt_x"/>
                                          </p:val>
                                        </p:tav>
                                        <p:tav tm="100000">
                                          <p:val>
                                            <p:strVal val="#ppt_x"/>
                                          </p:val>
                                        </p:tav>
                                      </p:tavLst>
                                    </p:anim>
                                    <p:anim calcmode="lin" valueType="num">
                                      <p:cBhvr additive="base">
                                        <p:cTn id="21" dur="500" fill="hold"/>
                                        <p:tgtEl>
                                          <p:spTgt spid="20"/>
                                        </p:tgtEl>
                                        <p:attrNameLst>
                                          <p:attrName>ppt_y</p:attrName>
                                        </p:attrNameLst>
                                      </p:cBhvr>
                                      <p:tavLst>
                                        <p:tav tm="0">
                                          <p:val>
                                            <p:strVal val="1+#ppt_h/2"/>
                                          </p:val>
                                        </p:tav>
                                        <p:tav tm="100000">
                                          <p:val>
                                            <p:strVal val="#ppt_y"/>
                                          </p:val>
                                        </p:tav>
                                      </p:tavLst>
                                    </p:anim>
                                  </p:childTnLst>
                                </p:cTn>
                              </p:par>
                            </p:childTnLst>
                          </p:cTn>
                        </p:par>
                        <p:par>
                          <p:cTn id="22" fill="hold">
                            <p:stCondLst>
                              <p:cond delay="2600"/>
                            </p:stCondLst>
                            <p:childTnLst>
                              <p:par>
                                <p:cTn id="23" presetID="2" presetClass="entr" presetSubtype="4"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par>
                          <p:cTn id="27" fill="hold">
                            <p:stCondLst>
                              <p:cond delay="3100"/>
                            </p:stCondLst>
                            <p:childTnLst>
                              <p:par>
                                <p:cTn id="28" presetID="2" presetClass="entr" presetSubtype="4"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500" fill="hold"/>
                                        <p:tgtEl>
                                          <p:spTgt spid="6"/>
                                        </p:tgtEl>
                                        <p:attrNameLst>
                                          <p:attrName>ppt_x</p:attrName>
                                        </p:attrNameLst>
                                      </p:cBhvr>
                                      <p:tavLst>
                                        <p:tav tm="0">
                                          <p:val>
                                            <p:strVal val="#ppt_x"/>
                                          </p:val>
                                        </p:tav>
                                        <p:tav tm="100000">
                                          <p:val>
                                            <p:strVal val="#ppt_x"/>
                                          </p:val>
                                        </p:tav>
                                      </p:tavLst>
                                    </p:anim>
                                    <p:anim calcmode="lin" valueType="num">
                                      <p:cBhvr additive="base">
                                        <p:cTn id="31" dur="500" fill="hold"/>
                                        <p:tgtEl>
                                          <p:spTgt spid="6"/>
                                        </p:tgtEl>
                                        <p:attrNameLst>
                                          <p:attrName>ppt_y</p:attrName>
                                        </p:attrNameLst>
                                      </p:cBhvr>
                                      <p:tavLst>
                                        <p:tav tm="0">
                                          <p:val>
                                            <p:strVal val="1+#ppt_h/2"/>
                                          </p:val>
                                        </p:tav>
                                        <p:tav tm="100000">
                                          <p:val>
                                            <p:strVal val="#ppt_y"/>
                                          </p:val>
                                        </p:tav>
                                      </p:tavLst>
                                    </p:anim>
                                  </p:childTnLst>
                                </p:cTn>
                              </p:par>
                            </p:childTnLst>
                          </p:cTn>
                        </p:par>
                        <p:par>
                          <p:cTn id="32" fill="hold">
                            <p:stCondLst>
                              <p:cond delay="3600"/>
                            </p:stCondLst>
                            <p:childTnLst>
                              <p:par>
                                <p:cTn id="33" presetID="10" presetClass="entr" presetSubtype="0" fill="hold" grpId="0" nodeType="after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par>
                          <p:cTn id="36" fill="hold">
                            <p:stCondLst>
                              <p:cond delay="4100"/>
                            </p:stCondLst>
                            <p:childTnLst>
                              <p:par>
                                <p:cTn id="37" presetID="26" presetClass="emph" presetSubtype="0" fill="hold" grpId="1" nodeType="afterEffect">
                                  <p:stCondLst>
                                    <p:cond delay="0"/>
                                  </p:stCondLst>
                                  <p:childTnLst>
                                    <p:animEffect transition="out" filter="fade">
                                      <p:cBhvr>
                                        <p:cTn id="38" dur="500" tmFilter="0, 0; .2, .5; .8, .5; 1, 0"/>
                                        <p:tgtEl>
                                          <p:spTgt spid="7"/>
                                        </p:tgtEl>
                                      </p:cBhvr>
                                    </p:animEffect>
                                    <p:animScale>
                                      <p:cBhvr>
                                        <p:cTn id="3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P spid="12" grpId="1"/>
      <p:bldP spid="5" grpId="0"/>
      <p:bldP spid="6" grpId="0"/>
      <p:bldP spid="7" grpId="0"/>
      <p:bldP spid="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panel 8"/>
          <p:cNvSpPr>
            <a:spLocks noChangeArrowheads="1"/>
          </p:cNvSpPr>
          <p:nvPr/>
        </p:nvSpPr>
        <p:spPr bwMode="auto">
          <a:xfrm>
            <a:off x="1352711" y="2768235"/>
            <a:ext cx="3152130" cy="1044623"/>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pPr algn="ctr"/>
            <a:endParaRPr lang="en-US" dirty="0">
              <a:solidFill>
                <a:prstClr val="black"/>
              </a:solidFill>
            </a:endParaRPr>
          </a:p>
        </p:txBody>
      </p:sp>
      <p:grpSp>
        <p:nvGrpSpPr>
          <p:cNvPr id="16" name="Group 15"/>
          <p:cNvGrpSpPr/>
          <p:nvPr/>
        </p:nvGrpSpPr>
        <p:grpSpPr>
          <a:xfrm>
            <a:off x="6155561" y="3033333"/>
            <a:ext cx="2266063" cy="400110"/>
            <a:chOff x="6301865" y="1196340"/>
            <a:chExt cx="2266063" cy="400110"/>
          </a:xfrm>
        </p:grpSpPr>
        <p:sp>
          <p:nvSpPr>
            <p:cNvPr id="2" name="Rectangle 1"/>
            <p:cNvSpPr/>
            <p:nvPr/>
          </p:nvSpPr>
          <p:spPr>
            <a:xfrm>
              <a:off x="6690360" y="1196340"/>
              <a:ext cx="1877568" cy="400110"/>
            </a:xfrm>
            <a:prstGeom prst="rect">
              <a:avLst/>
            </a:prstGeom>
          </p:spPr>
          <p:txBody>
            <a:bodyPr wrap="square">
              <a:spAutoFit/>
            </a:bodyPr>
            <a:lstStyle/>
            <a:p>
              <a:r>
                <a:rPr lang="en-US" sz="1000" dirty="0">
                  <a:solidFill>
                    <a:srgbClr val="83C34A"/>
                  </a:solidFill>
                  <a:latin typeface="Helvetica Neue Light" charset="0"/>
                  <a:ea typeface="Helvetica Neue Light" charset="0"/>
                  <a:cs typeface="Helvetica Neue Light" charset="0"/>
                </a:rPr>
                <a:t>Dynamic Landing Pages </a:t>
              </a:r>
              <a:endParaRPr lang="en-US" sz="1000" dirty="0" smtClean="0">
                <a:solidFill>
                  <a:srgbClr val="83C34A"/>
                </a:solidFill>
                <a:latin typeface="Helvetica Neue Light" charset="0"/>
                <a:ea typeface="Helvetica Neue Light" charset="0"/>
                <a:cs typeface="Helvetica Neue Light" charset="0"/>
              </a:endParaRPr>
            </a:p>
            <a:p>
              <a:r>
                <a:rPr lang="en-US" sz="1000" dirty="0" smtClean="0">
                  <a:solidFill>
                    <a:srgbClr val="83C34A"/>
                  </a:solidFill>
                  <a:latin typeface="Helvetica Neue Light" charset="0"/>
                  <a:ea typeface="Helvetica Neue Light" charset="0"/>
                  <a:cs typeface="Helvetica Neue Light" charset="0"/>
                </a:rPr>
                <a:t>&amp; </a:t>
              </a:r>
              <a:r>
                <a:rPr lang="en-US" sz="1000" dirty="0">
                  <a:solidFill>
                    <a:srgbClr val="83C34A"/>
                  </a:solidFill>
                  <a:latin typeface="Helvetica Neue Light" charset="0"/>
                  <a:ea typeface="Helvetica Neue Light" charset="0"/>
                  <a:cs typeface="Helvetica Neue Light" charset="0"/>
                </a:rPr>
                <a:t>Forms</a:t>
              </a:r>
            </a:p>
          </p:txBody>
        </p:sp>
        <p:pic>
          <p:nvPicPr>
            <p:cNvPr id="79" name="Picture 78"/>
            <p:cNvPicPr>
              <a:picLocks noChangeAspect="1"/>
            </p:cNvPicPr>
            <p:nvPr/>
          </p:nvPicPr>
          <p:blipFill>
            <a:blip r:embed="rId3"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01865" y="1238250"/>
              <a:ext cx="325886" cy="325886"/>
            </a:xfrm>
            <a:prstGeom prst="rect">
              <a:avLst/>
            </a:prstGeom>
          </p:spPr>
        </p:pic>
      </p:grpSp>
      <p:grpSp>
        <p:nvGrpSpPr>
          <p:cNvPr id="15" name="Group 14"/>
          <p:cNvGrpSpPr/>
          <p:nvPr/>
        </p:nvGrpSpPr>
        <p:grpSpPr>
          <a:xfrm>
            <a:off x="6179291" y="2605310"/>
            <a:ext cx="1626649" cy="299760"/>
            <a:chOff x="6325595" y="1691532"/>
            <a:chExt cx="1626649" cy="299760"/>
          </a:xfrm>
        </p:grpSpPr>
        <p:sp>
          <p:nvSpPr>
            <p:cNvPr id="71" name="Rectangle 70"/>
            <p:cNvSpPr/>
            <p:nvPr/>
          </p:nvSpPr>
          <p:spPr>
            <a:xfrm>
              <a:off x="6690360" y="1698105"/>
              <a:ext cx="1261884" cy="246221"/>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Campaign </a:t>
              </a:r>
              <a:r>
                <a:rPr lang="en-US" sz="1000" dirty="0" smtClean="0">
                  <a:solidFill>
                    <a:srgbClr val="83C34A"/>
                  </a:solidFill>
                  <a:latin typeface="Helvetica Neue Light" charset="0"/>
                  <a:ea typeface="Helvetica Neue Light" charset="0"/>
                  <a:cs typeface="Helvetica Neue Light" charset="0"/>
                </a:rPr>
                <a:t>Tracking</a:t>
              </a:r>
              <a:endParaRPr lang="en-US" sz="1000" dirty="0">
                <a:solidFill>
                  <a:srgbClr val="83C34A"/>
                </a:solidFill>
                <a:latin typeface="Helvetica Neue Light" charset="0"/>
                <a:ea typeface="Helvetica Neue Light" charset="0"/>
                <a:cs typeface="Helvetica Neue Light" charset="0"/>
              </a:endParaRPr>
            </a:p>
          </p:txBody>
        </p:sp>
        <p:pic>
          <p:nvPicPr>
            <p:cNvPr id="98" name="Picture 97"/>
            <p:cNvPicPr>
              <a:picLocks noChangeAspect="1"/>
            </p:cNvPicPr>
            <p:nvPr/>
          </p:nvPicPr>
          <p:blipFill>
            <a:blip r:embed="rId4"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25595" y="1691532"/>
              <a:ext cx="299762" cy="299760"/>
            </a:xfrm>
            <a:prstGeom prst="rect">
              <a:avLst/>
            </a:prstGeom>
          </p:spPr>
        </p:pic>
      </p:grpSp>
      <p:grpSp>
        <p:nvGrpSpPr>
          <p:cNvPr id="14" name="Group 13"/>
          <p:cNvGrpSpPr/>
          <p:nvPr/>
        </p:nvGrpSpPr>
        <p:grpSpPr>
          <a:xfrm>
            <a:off x="6197566" y="2048256"/>
            <a:ext cx="1576314" cy="400110"/>
            <a:chOff x="6343870" y="2084832"/>
            <a:chExt cx="1576314" cy="400110"/>
          </a:xfrm>
        </p:grpSpPr>
        <p:sp>
          <p:nvSpPr>
            <p:cNvPr id="73" name="Rectangle 72"/>
            <p:cNvSpPr/>
            <p:nvPr/>
          </p:nvSpPr>
          <p:spPr>
            <a:xfrm>
              <a:off x="6690360" y="2084832"/>
              <a:ext cx="1229824" cy="400110"/>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Blogging and RSS </a:t>
              </a:r>
              <a:endParaRPr lang="en-US" sz="1000" dirty="0" smtClean="0">
                <a:solidFill>
                  <a:srgbClr val="83C34A"/>
                </a:solidFill>
                <a:latin typeface="Helvetica Neue Light" charset="0"/>
                <a:ea typeface="Helvetica Neue Light" charset="0"/>
                <a:cs typeface="Helvetica Neue Light" charset="0"/>
              </a:endParaRPr>
            </a:p>
            <a:p>
              <a:r>
                <a:rPr lang="en-US" sz="1000" dirty="0" smtClean="0">
                  <a:solidFill>
                    <a:srgbClr val="83C34A"/>
                  </a:solidFill>
                  <a:latin typeface="Helvetica Neue Light" charset="0"/>
                  <a:ea typeface="Helvetica Neue Light" charset="0"/>
                  <a:cs typeface="Helvetica Neue Light" charset="0"/>
                </a:rPr>
                <a:t>Email </a:t>
              </a:r>
              <a:r>
                <a:rPr lang="en-US" sz="1000" dirty="0">
                  <a:solidFill>
                    <a:srgbClr val="83C34A"/>
                  </a:solidFill>
                  <a:latin typeface="Helvetica Neue Light" charset="0"/>
                  <a:ea typeface="Helvetica Neue Light" charset="0"/>
                  <a:cs typeface="Helvetica Neue Light" charset="0"/>
                </a:rPr>
                <a:t>Integration</a:t>
              </a:r>
            </a:p>
          </p:txBody>
        </p:sp>
        <p:pic>
          <p:nvPicPr>
            <p:cNvPr id="115" name="Picture 114"/>
            <p:cNvPicPr>
              <a:picLocks noChangeAspect="1"/>
            </p:cNvPicPr>
            <p:nvPr/>
          </p:nvPicPr>
          <p:blipFill>
            <a:blip r:embed="rId5"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43870" y="2154174"/>
              <a:ext cx="281939" cy="281939"/>
            </a:xfrm>
            <a:prstGeom prst="rect">
              <a:avLst/>
            </a:prstGeom>
          </p:spPr>
        </p:pic>
      </p:grpSp>
      <p:grpSp>
        <p:nvGrpSpPr>
          <p:cNvPr id="11" name="Group 10"/>
          <p:cNvGrpSpPr/>
          <p:nvPr/>
        </p:nvGrpSpPr>
        <p:grpSpPr>
          <a:xfrm>
            <a:off x="6163806" y="3542538"/>
            <a:ext cx="1905026" cy="400110"/>
            <a:chOff x="6310110" y="3469386"/>
            <a:chExt cx="1905026" cy="400110"/>
          </a:xfrm>
        </p:grpSpPr>
        <p:sp>
          <p:nvSpPr>
            <p:cNvPr id="93" name="Rectangle 92"/>
            <p:cNvSpPr/>
            <p:nvPr/>
          </p:nvSpPr>
          <p:spPr>
            <a:xfrm>
              <a:off x="6690360" y="3469386"/>
              <a:ext cx="1524776" cy="400110"/>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VisitorID (Anonymous </a:t>
              </a:r>
              <a:endParaRPr lang="en-US" sz="1000" dirty="0" smtClean="0">
                <a:solidFill>
                  <a:srgbClr val="83C34A"/>
                </a:solidFill>
                <a:latin typeface="Helvetica Neue Light" charset="0"/>
                <a:ea typeface="Helvetica Neue Light" charset="0"/>
                <a:cs typeface="Helvetica Neue Light" charset="0"/>
              </a:endParaRPr>
            </a:p>
            <a:p>
              <a:r>
                <a:rPr lang="en-US" sz="1000" dirty="0" smtClean="0">
                  <a:solidFill>
                    <a:srgbClr val="83C34A"/>
                  </a:solidFill>
                  <a:latin typeface="Helvetica Neue Light" charset="0"/>
                  <a:ea typeface="Helvetica Neue Light" charset="0"/>
                  <a:cs typeface="Helvetica Neue Light" charset="0"/>
                </a:rPr>
                <a:t>Site Visitor Identification)</a:t>
              </a:r>
              <a:endParaRPr lang="en-US" sz="1000" dirty="0">
                <a:solidFill>
                  <a:srgbClr val="83C34A"/>
                </a:solidFill>
                <a:latin typeface="Helvetica Neue Light" charset="0"/>
                <a:ea typeface="Helvetica Neue Light" charset="0"/>
                <a:cs typeface="Helvetica Neue Light" charset="0"/>
              </a:endParaRPr>
            </a:p>
          </p:txBody>
        </p:sp>
        <p:pic>
          <p:nvPicPr>
            <p:cNvPr id="120" name="Picture 119"/>
            <p:cNvPicPr>
              <a:picLocks noChangeAspect="1"/>
            </p:cNvPicPr>
            <p:nvPr/>
          </p:nvPicPr>
          <p:blipFill>
            <a:blip r:embed="rId6" cstate="email">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6310110" y="3518812"/>
              <a:ext cx="334602" cy="334602"/>
            </a:xfrm>
            <a:prstGeom prst="rect">
              <a:avLst/>
            </a:prstGeom>
          </p:spPr>
        </p:pic>
      </p:grpSp>
      <p:grpSp>
        <p:nvGrpSpPr>
          <p:cNvPr id="3" name="Group 2"/>
          <p:cNvGrpSpPr/>
          <p:nvPr/>
        </p:nvGrpSpPr>
        <p:grpSpPr>
          <a:xfrm>
            <a:off x="6197579" y="4085087"/>
            <a:ext cx="1608689" cy="392785"/>
            <a:chOff x="6197579" y="4085087"/>
            <a:chExt cx="1608689" cy="392785"/>
          </a:xfrm>
        </p:grpSpPr>
        <p:pic>
          <p:nvPicPr>
            <p:cNvPr id="51" name="Picture 5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197579" y="4085087"/>
              <a:ext cx="272330" cy="392785"/>
            </a:xfrm>
            <a:prstGeom prst="rect">
              <a:avLst/>
            </a:prstGeom>
          </p:spPr>
        </p:pic>
        <p:sp>
          <p:nvSpPr>
            <p:cNvPr id="52" name="Rectangle 51"/>
            <p:cNvSpPr/>
            <p:nvPr/>
          </p:nvSpPr>
          <p:spPr>
            <a:xfrm>
              <a:off x="6549193" y="4119494"/>
              <a:ext cx="1257075" cy="246221"/>
            </a:xfrm>
            <a:prstGeom prst="rect">
              <a:avLst/>
            </a:prstGeom>
          </p:spPr>
          <p:txBody>
            <a:bodyPr wrap="none">
              <a:spAutoFit/>
            </a:bodyPr>
            <a:lstStyle/>
            <a:p>
              <a:r>
                <a:rPr lang="en-US" sz="1000" dirty="0" smtClean="0">
                  <a:solidFill>
                    <a:srgbClr val="83C34A"/>
                  </a:solidFill>
                  <a:latin typeface="Helvetica Neue Light" charset="0"/>
                  <a:ea typeface="Helvetica Neue Light" charset="0"/>
                  <a:cs typeface="Helvetica Neue Light" charset="0"/>
                </a:rPr>
                <a:t>Reporting/Analytics</a:t>
              </a:r>
              <a:endParaRPr lang="en-US" sz="1000" dirty="0">
                <a:solidFill>
                  <a:srgbClr val="83C34A"/>
                </a:solidFill>
                <a:latin typeface="Helvetica Neue Light" charset="0"/>
                <a:ea typeface="Helvetica Neue Light" charset="0"/>
                <a:cs typeface="Helvetica Neue Light" charset="0"/>
              </a:endParaRPr>
            </a:p>
          </p:txBody>
        </p:sp>
      </p:grpSp>
      <p:grpSp>
        <p:nvGrpSpPr>
          <p:cNvPr id="57" name="Group 56"/>
          <p:cNvGrpSpPr/>
          <p:nvPr/>
        </p:nvGrpSpPr>
        <p:grpSpPr>
          <a:xfrm>
            <a:off x="6186656" y="1161704"/>
            <a:ext cx="2449165" cy="266467"/>
            <a:chOff x="6323816" y="3072384"/>
            <a:chExt cx="2449165" cy="266467"/>
          </a:xfrm>
        </p:grpSpPr>
        <p:sp>
          <p:nvSpPr>
            <p:cNvPr id="58" name="Rectangle 57"/>
            <p:cNvSpPr/>
            <p:nvPr/>
          </p:nvSpPr>
          <p:spPr>
            <a:xfrm>
              <a:off x="6690360" y="3072384"/>
              <a:ext cx="2082621" cy="246221"/>
            </a:xfrm>
            <a:prstGeom prst="rect">
              <a:avLst/>
            </a:prstGeom>
          </p:spPr>
          <p:txBody>
            <a:bodyPr wrap="none">
              <a:spAutoFit/>
            </a:bodyPr>
            <a:lstStyle/>
            <a:p>
              <a:r>
                <a:rPr lang="en-US" sz="1000" dirty="0" smtClean="0">
                  <a:solidFill>
                    <a:srgbClr val="83C34A"/>
                  </a:solidFill>
                  <a:latin typeface="Helvetica Neue Light" charset="0"/>
                  <a:ea typeface="Helvetica Neue Light" charset="0"/>
                  <a:cs typeface="Helvetica Neue Light" charset="0"/>
                </a:rPr>
                <a:t>Next Generation Email Campaigns</a:t>
              </a:r>
              <a:endParaRPr lang="en-US" sz="1000" dirty="0">
                <a:solidFill>
                  <a:srgbClr val="83C34A"/>
                </a:solidFill>
                <a:latin typeface="Helvetica Neue Light" charset="0"/>
                <a:ea typeface="Helvetica Neue Light" charset="0"/>
                <a:cs typeface="Helvetica Neue Light" charset="0"/>
              </a:endParaRPr>
            </a:p>
          </p:txBody>
        </p:sp>
        <p:pic>
          <p:nvPicPr>
            <p:cNvPr id="59" name="Picture 58"/>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6323816" y="3121429"/>
              <a:ext cx="305584" cy="217422"/>
            </a:xfrm>
            <a:prstGeom prst="rect">
              <a:avLst/>
            </a:prstGeom>
          </p:spPr>
        </p:pic>
      </p:grpSp>
      <p:grpSp>
        <p:nvGrpSpPr>
          <p:cNvPr id="60" name="Group 59"/>
          <p:cNvGrpSpPr/>
          <p:nvPr/>
        </p:nvGrpSpPr>
        <p:grpSpPr>
          <a:xfrm>
            <a:off x="6080438" y="1505052"/>
            <a:ext cx="2216021" cy="541154"/>
            <a:chOff x="6226742" y="2565580"/>
            <a:chExt cx="2216021" cy="541154"/>
          </a:xfrm>
        </p:grpSpPr>
        <p:sp>
          <p:nvSpPr>
            <p:cNvPr id="63" name="Rectangle 62"/>
            <p:cNvSpPr/>
            <p:nvPr/>
          </p:nvSpPr>
          <p:spPr>
            <a:xfrm>
              <a:off x="6690360" y="2706624"/>
              <a:ext cx="1752403" cy="400110"/>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Google AdWords Integration</a:t>
              </a:r>
              <a:br>
                <a:rPr lang="en-US" sz="1000" dirty="0">
                  <a:solidFill>
                    <a:srgbClr val="83C34A"/>
                  </a:solidFill>
                  <a:latin typeface="Helvetica Neue Light" charset="0"/>
                  <a:ea typeface="Helvetica Neue Light" charset="0"/>
                  <a:cs typeface="Helvetica Neue Light" charset="0"/>
                </a:rPr>
              </a:br>
              <a:endParaRPr lang="en-US" sz="1000" dirty="0">
                <a:solidFill>
                  <a:srgbClr val="83C34A"/>
                </a:solidFill>
                <a:latin typeface="Helvetica Neue Light" charset="0"/>
                <a:ea typeface="Helvetica Neue Light" charset="0"/>
                <a:cs typeface="Helvetica Neue Light" charset="0"/>
              </a:endParaRPr>
            </a:p>
          </p:txBody>
        </p:sp>
        <p:pic>
          <p:nvPicPr>
            <p:cNvPr id="64" name="Picture 6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226742" y="2565580"/>
              <a:ext cx="521530" cy="521530"/>
            </a:xfrm>
            <a:prstGeom prst="rect">
              <a:avLst/>
            </a:prstGeom>
          </p:spPr>
        </p:pic>
      </p:grpSp>
      <p:sp>
        <p:nvSpPr>
          <p:cNvPr id="131" name="MOFU bckgrnd"/>
          <p:cNvSpPr>
            <a:spLocks noChangeArrowheads="1"/>
          </p:cNvSpPr>
          <p:nvPr/>
        </p:nvSpPr>
        <p:spPr bwMode="auto">
          <a:xfrm>
            <a:off x="933919" y="1993284"/>
            <a:ext cx="3995352" cy="776556"/>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138" name="TOFU Blue"/>
          <p:cNvSpPr/>
          <p:nvPr/>
        </p:nvSpPr>
        <p:spPr>
          <a:xfrm rot="10800000">
            <a:off x="1452678" y="1231515"/>
            <a:ext cx="2910154" cy="771748"/>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39" name="MOFU Blue"/>
          <p:cNvSpPr/>
          <p:nvPr/>
        </p:nvSpPr>
        <p:spPr>
          <a:xfrm rot="10800000">
            <a:off x="1732282" y="2003263"/>
            <a:ext cx="2350945" cy="771748"/>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40" name="BOFU Blue"/>
          <p:cNvSpPr/>
          <p:nvPr/>
        </p:nvSpPr>
        <p:spPr>
          <a:xfrm rot="10800000">
            <a:off x="2020238" y="2770429"/>
            <a:ext cx="1771734" cy="1044080"/>
          </a:xfrm>
          <a:custGeom>
            <a:avLst/>
            <a:gdLst>
              <a:gd name="connsiteX0" fmla="*/ 0 w 1771734"/>
              <a:gd name="connsiteY0" fmla="*/ 1044080 h 1044080"/>
              <a:gd name="connsiteX1" fmla="*/ 383856 w 1771734"/>
              <a:gd name="connsiteY1" fmla="*/ 0 h 1044080"/>
              <a:gd name="connsiteX2" fmla="*/ 1387878 w 1771734"/>
              <a:gd name="connsiteY2" fmla="*/ 0 h 1044080"/>
              <a:gd name="connsiteX3" fmla="*/ 1771734 w 1771734"/>
              <a:gd name="connsiteY3" fmla="*/ 1044080 h 1044080"/>
              <a:gd name="connsiteX4" fmla="*/ 0 w 1771734"/>
              <a:gd name="connsiteY4" fmla="*/ 1044080 h 1044080"/>
              <a:gd name="connsiteX0" fmla="*/ 0 w 1771734"/>
              <a:gd name="connsiteY0" fmla="*/ 1044080 h 1044080"/>
              <a:gd name="connsiteX1" fmla="*/ 383856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 name="connsiteX0" fmla="*/ 0 w 1771734"/>
              <a:gd name="connsiteY0" fmla="*/ 1050955 h 1050955"/>
              <a:gd name="connsiteX1" fmla="*/ 260103 w 1771734"/>
              <a:gd name="connsiteY1" fmla="*/ 0 h 1050955"/>
              <a:gd name="connsiteX2" fmla="*/ 1470381 w 1771734"/>
              <a:gd name="connsiteY2" fmla="*/ 6875 h 1050955"/>
              <a:gd name="connsiteX3" fmla="*/ 1771734 w 1771734"/>
              <a:gd name="connsiteY3" fmla="*/ 1050955 h 1050955"/>
              <a:gd name="connsiteX4" fmla="*/ 0 w 1771734"/>
              <a:gd name="connsiteY4" fmla="*/ 1050955 h 1050955"/>
              <a:gd name="connsiteX0" fmla="*/ 0 w 1771734"/>
              <a:gd name="connsiteY0" fmla="*/ 1044080 h 1044080"/>
              <a:gd name="connsiteX1" fmla="*/ 294479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734" h="1044080">
                <a:moveTo>
                  <a:pt x="0" y="1044080"/>
                </a:moveTo>
                <a:lnTo>
                  <a:pt x="294479" y="0"/>
                </a:lnTo>
                <a:lnTo>
                  <a:pt x="1470381" y="0"/>
                </a:lnTo>
                <a:lnTo>
                  <a:pt x="1771734" y="1044080"/>
                </a:lnTo>
                <a:lnTo>
                  <a:pt x="0" y="1044080"/>
                </a:lnTo>
                <a:close/>
              </a:path>
            </a:pathLst>
          </a:cu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42" name="TOFU bckgrnd"/>
          <p:cNvSpPr>
            <a:spLocks noChangeArrowheads="1"/>
          </p:cNvSpPr>
          <p:nvPr/>
        </p:nvSpPr>
        <p:spPr bwMode="auto">
          <a:xfrm>
            <a:off x="396594" y="1226523"/>
            <a:ext cx="5063424" cy="769419"/>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143" name="arc"/>
          <p:cNvSpPr/>
          <p:nvPr/>
        </p:nvSpPr>
        <p:spPr>
          <a:xfrm>
            <a:off x="1415461" y="714561"/>
            <a:ext cx="2953407" cy="1244153"/>
          </a:xfrm>
          <a:prstGeom prst="arc">
            <a:avLst>
              <a:gd name="adj1" fmla="val 11097712"/>
              <a:gd name="adj2" fmla="val 21309156"/>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44" name="marketing"/>
          <p:cNvSpPr txBox="1"/>
          <p:nvPr/>
        </p:nvSpPr>
        <p:spPr>
          <a:xfrm>
            <a:off x="1921341" y="578902"/>
            <a:ext cx="1994200" cy="300082"/>
          </a:xfrm>
          <a:prstGeom prst="rect">
            <a:avLst/>
          </a:prstGeom>
          <a:noFill/>
        </p:spPr>
        <p:txBody>
          <a:bodyPr wrap="none" rtlCol="0">
            <a:prstTxWarp prst="textArchUp">
              <a:avLst/>
            </a:prstTxWarp>
            <a:spAutoFit/>
          </a:bodyPr>
          <a:lstStyle/>
          <a:p>
            <a:pPr algn="ctr"/>
            <a:r>
              <a:rPr lang="en-US" sz="1600" dirty="0" smtClean="0">
                <a:solidFill>
                  <a:prstClr val="black"/>
                </a:solidFill>
                <a:latin typeface="Helvetica Neue Light" charset="0"/>
                <a:ea typeface="Helvetica Neue Light" charset="0"/>
                <a:cs typeface="Helvetica Neue Light" charset="0"/>
              </a:rPr>
              <a:t>Traditional</a:t>
            </a:r>
            <a:r>
              <a:rPr lang="en-US" sz="1600" dirty="0" smtClean="0">
                <a:solidFill>
                  <a:prstClr val="black"/>
                </a:solidFill>
                <a:latin typeface="Helvetica Neue Thin" charset="0"/>
                <a:ea typeface="Helvetica Neue Thin" charset="0"/>
                <a:cs typeface="Helvetica Neue Thin" charset="0"/>
              </a:rPr>
              <a:t> Marketing</a:t>
            </a:r>
            <a:endParaRPr lang="en-US" sz="1600" dirty="0">
              <a:solidFill>
                <a:prstClr val="black"/>
              </a:solidFill>
              <a:latin typeface="Helvetica Neue Thin" charset="0"/>
              <a:ea typeface="Helvetica Neue Thin" charset="0"/>
              <a:cs typeface="Helvetica Neue Thin" charset="0"/>
            </a:endParaRPr>
          </a:p>
        </p:txBody>
      </p:sp>
      <p:sp>
        <p:nvSpPr>
          <p:cNvPr id="145" name="Oval 144"/>
          <p:cNvSpPr/>
          <p:nvPr/>
        </p:nvSpPr>
        <p:spPr>
          <a:xfrm>
            <a:off x="2456148" y="3017357"/>
            <a:ext cx="152667" cy="152667"/>
          </a:xfrm>
          <a:prstGeom prst="ellipse">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6" name="Oval 145"/>
          <p:cNvSpPr/>
          <p:nvPr/>
        </p:nvSpPr>
        <p:spPr>
          <a:xfrm>
            <a:off x="3262776" y="3157955"/>
            <a:ext cx="152667" cy="152667"/>
          </a:xfrm>
          <a:prstGeom prst="ellipse">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48" name="Messaging"/>
          <p:cNvGrpSpPr/>
          <p:nvPr/>
        </p:nvGrpSpPr>
        <p:grpSpPr>
          <a:xfrm>
            <a:off x="1732282" y="1818308"/>
            <a:ext cx="2350945" cy="347396"/>
            <a:chOff x="1945924" y="2131814"/>
            <a:chExt cx="2350945" cy="347396"/>
          </a:xfrm>
        </p:grpSpPr>
        <p:cxnSp>
          <p:nvCxnSpPr>
            <p:cNvPr id="149" name="Straight Connector 148"/>
            <p:cNvCxnSpPr/>
            <p:nvPr/>
          </p:nvCxnSpPr>
          <p:spPr>
            <a:xfrm>
              <a:off x="1945924" y="2314260"/>
              <a:ext cx="2350945"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0" name="Rounded Rectangle 149"/>
            <p:cNvSpPr/>
            <p:nvPr/>
          </p:nvSpPr>
          <p:spPr>
            <a:xfrm>
              <a:off x="2633492" y="2131814"/>
              <a:ext cx="944629" cy="347396"/>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Thin" charset="0"/>
                  <a:ea typeface="Helvetica Neue Thin" charset="0"/>
                  <a:cs typeface="Helvetica Neue Thin" charset="0"/>
                </a:rPr>
                <a:t>Nurturing</a:t>
              </a:r>
              <a:endParaRPr lang="en-US" sz="1050" dirty="0">
                <a:solidFill>
                  <a:prstClr val="white"/>
                </a:solidFill>
                <a:latin typeface="Helvetica Neue Thin" charset="0"/>
                <a:ea typeface="Helvetica Neue Thin" charset="0"/>
                <a:cs typeface="Helvetica Neue Thin" charset="0"/>
              </a:endParaRPr>
            </a:p>
          </p:txBody>
        </p:sp>
      </p:grpSp>
      <p:grpSp>
        <p:nvGrpSpPr>
          <p:cNvPr id="151" name="Closing"/>
          <p:cNvGrpSpPr/>
          <p:nvPr/>
        </p:nvGrpSpPr>
        <p:grpSpPr>
          <a:xfrm>
            <a:off x="2020237" y="2569342"/>
            <a:ext cx="1771735" cy="370820"/>
            <a:chOff x="2233879" y="2888817"/>
            <a:chExt cx="1771735" cy="370820"/>
          </a:xfrm>
        </p:grpSpPr>
        <p:cxnSp>
          <p:nvCxnSpPr>
            <p:cNvPr id="152" name="Straight Connector 151"/>
            <p:cNvCxnSpPr/>
            <p:nvPr/>
          </p:nvCxnSpPr>
          <p:spPr>
            <a:xfrm>
              <a:off x="2233879" y="3088512"/>
              <a:ext cx="1771735"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Rounded Rectangle 152"/>
            <p:cNvSpPr/>
            <p:nvPr/>
          </p:nvSpPr>
          <p:spPr>
            <a:xfrm>
              <a:off x="2676429" y="2888817"/>
              <a:ext cx="858754" cy="370820"/>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Thin" charset="0"/>
                  <a:ea typeface="Helvetica Neue Thin" charset="0"/>
                  <a:cs typeface="Helvetica Neue Thin" charset="0"/>
                </a:rPr>
                <a:t>Closing</a:t>
              </a:r>
              <a:endParaRPr lang="en-US" sz="1050" dirty="0">
                <a:solidFill>
                  <a:prstClr val="white"/>
                </a:solidFill>
                <a:latin typeface="Helvetica Neue Thin" charset="0"/>
                <a:ea typeface="Helvetica Neue Thin" charset="0"/>
                <a:cs typeface="Helvetica Neue Thin" charset="0"/>
              </a:endParaRPr>
            </a:p>
          </p:txBody>
        </p:sp>
      </p:grpSp>
      <p:pic>
        <p:nvPicPr>
          <p:cNvPr id="157" name="Picture 15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964917" y="1534882"/>
            <a:ext cx="215636" cy="215636"/>
          </a:xfrm>
          <a:prstGeom prst="rect">
            <a:avLst/>
          </a:prstGeom>
        </p:spPr>
      </p:pic>
      <p:pic>
        <p:nvPicPr>
          <p:cNvPr id="158" name="Picture 15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540173" y="1363539"/>
            <a:ext cx="215636" cy="215636"/>
          </a:xfrm>
          <a:prstGeom prst="rect">
            <a:avLst/>
          </a:prstGeom>
        </p:spPr>
      </p:pic>
      <p:pic>
        <p:nvPicPr>
          <p:cNvPr id="159" name="Picture 158"/>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397335" y="2372002"/>
            <a:ext cx="215636" cy="215636"/>
          </a:xfrm>
          <a:prstGeom prst="rect">
            <a:avLst/>
          </a:prstGeom>
        </p:spPr>
      </p:pic>
      <p:pic>
        <p:nvPicPr>
          <p:cNvPr id="160" name="Picture 159"/>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096543" y="2452934"/>
            <a:ext cx="215636" cy="215636"/>
          </a:xfrm>
          <a:prstGeom prst="rect">
            <a:avLst/>
          </a:prstGeom>
        </p:spPr>
      </p:pic>
      <p:pic>
        <p:nvPicPr>
          <p:cNvPr id="161" name="Picture 16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430010" y="3010247"/>
            <a:ext cx="215636" cy="215636"/>
          </a:xfrm>
          <a:prstGeom prst="rect">
            <a:avLst/>
          </a:prstGeom>
        </p:spPr>
      </p:pic>
      <p:pic>
        <p:nvPicPr>
          <p:cNvPr id="162" name="Picture 16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231291" y="3151283"/>
            <a:ext cx="215636" cy="215636"/>
          </a:xfrm>
          <a:prstGeom prst="rect">
            <a:avLst/>
          </a:prstGeom>
        </p:spPr>
      </p:pic>
      <p:sp>
        <p:nvSpPr>
          <p:cNvPr id="168" name="TextBox 167"/>
          <p:cNvSpPr txBox="1"/>
          <p:nvPr/>
        </p:nvSpPr>
        <p:spPr>
          <a:xfrm>
            <a:off x="4631379" y="1219189"/>
            <a:ext cx="85943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Blog &amp; RSS Email</a:t>
            </a:r>
            <a:endParaRPr lang="en-US" sz="700" dirty="0">
              <a:solidFill>
                <a:srgbClr val="6BA340"/>
              </a:solidFill>
              <a:latin typeface="Helvetica Neue Light" charset="0"/>
              <a:ea typeface="Helvetica Neue Light" charset="0"/>
              <a:cs typeface="Helvetica Neue Light" charset="0"/>
            </a:endParaRPr>
          </a:p>
        </p:txBody>
      </p:sp>
      <p:sp>
        <p:nvSpPr>
          <p:cNvPr id="169" name="TextBox 168"/>
          <p:cNvSpPr txBox="1"/>
          <p:nvPr/>
        </p:nvSpPr>
        <p:spPr>
          <a:xfrm>
            <a:off x="4234023" y="134852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Campaign Tracking</a:t>
            </a:r>
            <a:endParaRPr lang="en-US" sz="700" dirty="0">
              <a:solidFill>
                <a:srgbClr val="6BA340"/>
              </a:solidFill>
              <a:latin typeface="Helvetica Neue Light" charset="0"/>
              <a:ea typeface="Helvetica Neue Light" charset="0"/>
              <a:cs typeface="Helvetica Neue Light" charset="0"/>
            </a:endParaRPr>
          </a:p>
        </p:txBody>
      </p:sp>
      <p:sp>
        <p:nvSpPr>
          <p:cNvPr id="170" name="TextBox 169"/>
          <p:cNvSpPr txBox="1"/>
          <p:nvPr/>
        </p:nvSpPr>
        <p:spPr>
          <a:xfrm>
            <a:off x="4153823" y="1627717"/>
            <a:ext cx="835265"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Dynamic Landing Pages</a:t>
            </a:r>
            <a:endParaRPr lang="en-US" sz="700" dirty="0">
              <a:solidFill>
                <a:srgbClr val="6BA340"/>
              </a:solidFill>
              <a:latin typeface="Helvetica Neue Light" charset="0"/>
              <a:ea typeface="Helvetica Neue Light" charset="0"/>
              <a:cs typeface="Helvetica Neue Light" charset="0"/>
            </a:endParaRPr>
          </a:p>
        </p:txBody>
      </p:sp>
      <p:sp>
        <p:nvSpPr>
          <p:cNvPr id="171" name="TextBox 170"/>
          <p:cNvSpPr txBox="1"/>
          <p:nvPr/>
        </p:nvSpPr>
        <p:spPr>
          <a:xfrm>
            <a:off x="1023019" y="167729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Reporting Analytics</a:t>
            </a:r>
            <a:endParaRPr lang="en-US" sz="700" dirty="0">
              <a:solidFill>
                <a:srgbClr val="6BA340"/>
              </a:solidFill>
              <a:latin typeface="Helvetica Neue Light" charset="0"/>
              <a:ea typeface="Helvetica Neue Light" charset="0"/>
              <a:cs typeface="Helvetica Neue Light" charset="0"/>
            </a:endParaRPr>
          </a:p>
        </p:txBody>
      </p:sp>
      <p:sp>
        <p:nvSpPr>
          <p:cNvPr id="172" name="TextBox 171"/>
          <p:cNvSpPr txBox="1"/>
          <p:nvPr/>
        </p:nvSpPr>
        <p:spPr>
          <a:xfrm>
            <a:off x="398638" y="1248496"/>
            <a:ext cx="633731"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Visitor ID</a:t>
            </a:r>
            <a:endParaRPr lang="en-US" sz="700" dirty="0">
              <a:solidFill>
                <a:srgbClr val="6BA340"/>
              </a:solidFill>
              <a:latin typeface="Helvetica Neue Light" charset="0"/>
              <a:ea typeface="Helvetica Neue Light" charset="0"/>
              <a:cs typeface="Helvetica Neue Light" charset="0"/>
            </a:endParaRPr>
          </a:p>
        </p:txBody>
      </p:sp>
      <p:sp>
        <p:nvSpPr>
          <p:cNvPr id="173" name="TextBox 172"/>
          <p:cNvSpPr txBox="1"/>
          <p:nvPr/>
        </p:nvSpPr>
        <p:spPr>
          <a:xfrm>
            <a:off x="659842" y="1500059"/>
            <a:ext cx="850934"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Google AdWords</a:t>
            </a:r>
            <a:endParaRPr lang="en-US" sz="700" dirty="0">
              <a:solidFill>
                <a:srgbClr val="6BA340"/>
              </a:solidFill>
              <a:latin typeface="Helvetica Neue Light" charset="0"/>
              <a:ea typeface="Helvetica Neue Light" charset="0"/>
              <a:cs typeface="Helvetica Neue Light" charset="0"/>
            </a:endParaRPr>
          </a:p>
        </p:txBody>
      </p:sp>
      <p:sp>
        <p:nvSpPr>
          <p:cNvPr id="174" name="TextBox 173"/>
          <p:cNvSpPr txBox="1"/>
          <p:nvPr/>
        </p:nvSpPr>
        <p:spPr>
          <a:xfrm>
            <a:off x="851354" y="1211681"/>
            <a:ext cx="773930" cy="307777"/>
          </a:xfrm>
          <a:prstGeom prst="rect">
            <a:avLst/>
          </a:prstGeom>
          <a:noFill/>
        </p:spPr>
        <p:txBody>
          <a:bodyPr wrap="square" rtlCol="0">
            <a:spAutoFit/>
          </a:bodyPr>
          <a:lstStyle/>
          <a:p>
            <a:pPr algn="ctr"/>
            <a:r>
              <a:rPr lang="en-US" sz="700" dirty="0" smtClean="0">
                <a:solidFill>
                  <a:srgbClr val="6BA340"/>
                </a:solidFill>
                <a:latin typeface="Helvetica Neue" charset="0"/>
                <a:ea typeface="Helvetica Neue" charset="0"/>
                <a:cs typeface="Helvetica Neue" charset="0"/>
              </a:rPr>
              <a:t>Next Gen </a:t>
            </a:r>
          </a:p>
          <a:p>
            <a:pPr algn="ctr"/>
            <a:r>
              <a:rPr lang="en-US" sz="700" dirty="0" smtClean="0">
                <a:solidFill>
                  <a:srgbClr val="6BA340"/>
                </a:solidFill>
                <a:latin typeface="Helvetica Neue" charset="0"/>
                <a:ea typeface="Helvetica Neue" charset="0"/>
                <a:cs typeface="Helvetica Neue" charset="0"/>
              </a:rPr>
              <a:t>Emails</a:t>
            </a:r>
            <a:endParaRPr lang="en-US" sz="700" dirty="0">
              <a:solidFill>
                <a:srgbClr val="6BA340"/>
              </a:solidFill>
              <a:latin typeface="Helvetica Neue" charset="0"/>
              <a:ea typeface="Helvetica Neue" charset="0"/>
              <a:cs typeface="Helvetica Neue" charset="0"/>
            </a:endParaRPr>
          </a:p>
        </p:txBody>
      </p:sp>
      <p:grpSp>
        <p:nvGrpSpPr>
          <p:cNvPr id="176" name="Driving Leads"/>
          <p:cNvGrpSpPr/>
          <p:nvPr/>
        </p:nvGrpSpPr>
        <p:grpSpPr>
          <a:xfrm>
            <a:off x="396594" y="1057911"/>
            <a:ext cx="5063424" cy="370260"/>
            <a:chOff x="529074" y="1244185"/>
            <a:chExt cx="5063424" cy="370260"/>
          </a:xfrm>
        </p:grpSpPr>
        <p:cxnSp>
          <p:nvCxnSpPr>
            <p:cNvPr id="177" name="Straight Connector 176"/>
            <p:cNvCxnSpPr/>
            <p:nvPr/>
          </p:nvCxnSpPr>
          <p:spPr>
            <a:xfrm>
              <a:off x="529074" y="1416378"/>
              <a:ext cx="5063424" cy="0"/>
            </a:xfrm>
            <a:prstGeom prst="line">
              <a:avLst/>
            </a:prstGeom>
            <a:ln w="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78" name="Rounded Rectangle 177"/>
            <p:cNvSpPr/>
            <p:nvPr/>
          </p:nvSpPr>
          <p:spPr>
            <a:xfrm>
              <a:off x="2489979" y="1244185"/>
              <a:ext cx="1147654" cy="370260"/>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Helvetica Neue Thin" charset="0"/>
                  <a:ea typeface="Helvetica Neue Thin" charset="0"/>
                  <a:cs typeface="Helvetica Neue Thin" charset="0"/>
                </a:rPr>
                <a:t>Driving Leads</a:t>
              </a:r>
              <a:endParaRPr lang="en-US" sz="1050" dirty="0">
                <a:latin typeface="Helvetica Neue Thin" charset="0"/>
                <a:ea typeface="Helvetica Neue Thin" charset="0"/>
                <a:cs typeface="Helvetica Neue Thin" charset="0"/>
              </a:endParaRPr>
            </a:p>
          </p:txBody>
        </p:sp>
      </p:grpSp>
      <p:grpSp>
        <p:nvGrpSpPr>
          <p:cNvPr id="179" name="Lead Gen"/>
          <p:cNvGrpSpPr/>
          <p:nvPr/>
        </p:nvGrpSpPr>
        <p:grpSpPr>
          <a:xfrm>
            <a:off x="6055144" y="467086"/>
            <a:ext cx="2493797" cy="461665"/>
            <a:chOff x="446009" y="2192498"/>
            <a:chExt cx="2493797" cy="461665"/>
          </a:xfrm>
        </p:grpSpPr>
        <p:sp>
          <p:nvSpPr>
            <p:cNvPr id="180" name="TextBox 179"/>
            <p:cNvSpPr txBox="1"/>
            <p:nvPr/>
          </p:nvSpPr>
          <p:spPr>
            <a:xfrm>
              <a:off x="759986" y="2192498"/>
              <a:ext cx="1898760"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DRIVING </a:t>
              </a:r>
            </a:p>
          </p:txBody>
        </p:sp>
        <p:cxnSp>
          <p:nvCxnSpPr>
            <p:cNvPr id="181" name="Straight Connector 180"/>
            <p:cNvCxnSpPr/>
            <p:nvPr/>
          </p:nvCxnSpPr>
          <p:spPr>
            <a:xfrm>
              <a:off x="446009" y="2439973"/>
              <a:ext cx="450564" cy="0"/>
            </a:xfrm>
            <a:prstGeom prst="line">
              <a:avLst/>
            </a:prstGeom>
            <a:noFill/>
            <a:ln w="12700" cap="flat" cmpd="sng" algn="ctr">
              <a:solidFill>
                <a:srgbClr val="72BD28"/>
              </a:solidFill>
              <a:prstDash val="solid"/>
            </a:ln>
            <a:effectLst/>
          </p:spPr>
        </p:cxnSp>
        <p:cxnSp>
          <p:nvCxnSpPr>
            <p:cNvPr id="182" name="Straight Connector 181"/>
            <p:cNvCxnSpPr/>
            <p:nvPr/>
          </p:nvCxnSpPr>
          <p:spPr>
            <a:xfrm>
              <a:off x="2489242" y="2439973"/>
              <a:ext cx="450564" cy="0"/>
            </a:xfrm>
            <a:prstGeom prst="line">
              <a:avLst/>
            </a:prstGeom>
            <a:noFill/>
            <a:ln w="12700" cap="flat" cmpd="sng" algn="ctr">
              <a:solidFill>
                <a:srgbClr val="72BD28"/>
              </a:solidFill>
              <a:prstDash val="solid"/>
            </a:ln>
            <a:effectLst/>
          </p:spPr>
        </p:cxnSp>
      </p:grpSp>
    </p:spTree>
    <p:extLst>
      <p:ext uri="{BB962C8B-B14F-4D97-AF65-F5344CB8AC3E}">
        <p14:creationId xmlns:p14="http://schemas.microsoft.com/office/powerpoint/2010/main" val="19726971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500"/>
                                        <p:tgtEl>
                                          <p:spTgt spid="6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Lead Gen"/>
          <p:cNvGrpSpPr/>
          <p:nvPr/>
        </p:nvGrpSpPr>
        <p:grpSpPr>
          <a:xfrm>
            <a:off x="2626223" y="282420"/>
            <a:ext cx="4211182" cy="830997"/>
            <a:chOff x="759986" y="2007832"/>
            <a:chExt cx="1903968" cy="830997"/>
          </a:xfrm>
        </p:grpSpPr>
        <p:sp>
          <p:nvSpPr>
            <p:cNvPr id="180" name="TextBox 179"/>
            <p:cNvSpPr txBox="1"/>
            <p:nvPr/>
          </p:nvSpPr>
          <p:spPr>
            <a:xfrm>
              <a:off x="759986" y="2007832"/>
              <a:ext cx="1898760" cy="830997"/>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Dynamic Forms</a:t>
              </a:r>
            </a:p>
          </p:txBody>
        </p:sp>
        <p:cxnSp>
          <p:nvCxnSpPr>
            <p:cNvPr id="181" name="Straight Connector 180"/>
            <p:cNvCxnSpPr/>
            <p:nvPr/>
          </p:nvCxnSpPr>
          <p:spPr>
            <a:xfrm>
              <a:off x="759986" y="2439973"/>
              <a:ext cx="450564" cy="0"/>
            </a:xfrm>
            <a:prstGeom prst="line">
              <a:avLst/>
            </a:prstGeom>
            <a:noFill/>
            <a:ln w="12700" cap="flat" cmpd="sng" algn="ctr">
              <a:solidFill>
                <a:srgbClr val="72BD28"/>
              </a:solidFill>
              <a:prstDash val="solid"/>
            </a:ln>
            <a:effectLst/>
          </p:spPr>
        </p:cxnSp>
        <p:cxnSp>
          <p:nvCxnSpPr>
            <p:cNvPr id="182" name="Straight Connector 181"/>
            <p:cNvCxnSpPr/>
            <p:nvPr/>
          </p:nvCxnSpPr>
          <p:spPr>
            <a:xfrm>
              <a:off x="2213390" y="2439973"/>
              <a:ext cx="450564" cy="0"/>
            </a:xfrm>
            <a:prstGeom prst="line">
              <a:avLst/>
            </a:prstGeom>
            <a:noFill/>
            <a:ln w="12700" cap="flat" cmpd="sng" algn="ctr">
              <a:solidFill>
                <a:srgbClr val="72BD28"/>
              </a:solidFill>
              <a:prstDash val="solid"/>
            </a:ln>
            <a:effectLst/>
          </p:spPr>
        </p:cxnSp>
      </p:gr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74538" y="1285875"/>
            <a:ext cx="4582382" cy="2778635"/>
          </a:xfrm>
          <a:prstGeom prst="rect">
            <a:avLst/>
          </a:prstGeom>
          <a:ln>
            <a:solidFill>
              <a:schemeClr val="bg1">
                <a:lumMod val="85000"/>
              </a:schemeClr>
            </a:solidFill>
          </a:ln>
          <a:effectLst>
            <a:outerShdw blurRad="50800" dist="76200" dir="10800000" algn="r" rotWithShape="0">
              <a:prstClr val="black">
                <a:alpha val="3000"/>
              </a:prstClr>
            </a:outerShdw>
          </a:effectLst>
        </p:spPr>
      </p:pic>
      <p:pic>
        <p:nvPicPr>
          <p:cNvPr id="65" name="Picture 64"/>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33234" y="1176226"/>
            <a:ext cx="2697998" cy="3001902"/>
          </a:xfrm>
          <a:prstGeom prst="rect">
            <a:avLst/>
          </a:prstGeom>
          <a:ln>
            <a:solidFill>
              <a:schemeClr val="bg1">
                <a:lumMod val="85000"/>
              </a:schemeClr>
            </a:solidFill>
          </a:ln>
          <a:effectLst>
            <a:outerShdw blurRad="50800" dist="76200" dir="8100000" algn="tr" rotWithShape="0">
              <a:prstClr val="black">
                <a:alpha val="5000"/>
              </a:prstClr>
            </a:outerShdw>
          </a:effectLst>
        </p:spPr>
      </p:pic>
    </p:spTree>
    <p:extLst>
      <p:ext uri="{BB962C8B-B14F-4D97-AF65-F5344CB8AC3E}">
        <p14:creationId xmlns:p14="http://schemas.microsoft.com/office/powerpoint/2010/main" val="1517257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1+#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65"/>
                                        </p:tgtEl>
                                      </p:cBhvr>
                                    </p:animEffect>
                                    <p:animScale>
                                      <p:cBhvr>
                                        <p:cTn id="19" dur="250" autoRev="1" fill="hold"/>
                                        <p:tgtEl>
                                          <p:spTgt spid="6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1331" y="1488271"/>
            <a:ext cx="4354737" cy="2782465"/>
          </a:xfrm>
          <a:prstGeom prst="rect">
            <a:avLst/>
          </a:prstGeom>
          <a:ln>
            <a:solidFill>
              <a:schemeClr val="bg1">
                <a:lumMod val="85000"/>
              </a:schemeClr>
            </a:solidFill>
          </a:ln>
          <a:effectLst>
            <a:outerShdw blurRad="50800" dist="76200" dir="10800000" algn="r" rotWithShape="0">
              <a:prstClr val="black">
                <a:alpha val="3000"/>
              </a:prstClr>
            </a:outerShdw>
          </a:effectLst>
        </p:spPr>
      </p:pic>
      <p:grpSp>
        <p:nvGrpSpPr>
          <p:cNvPr id="179" name="Lead Gen"/>
          <p:cNvGrpSpPr/>
          <p:nvPr/>
        </p:nvGrpSpPr>
        <p:grpSpPr>
          <a:xfrm>
            <a:off x="2381346" y="409279"/>
            <a:ext cx="4552854" cy="994322"/>
            <a:chOff x="-585328" y="2143490"/>
            <a:chExt cx="4589388" cy="1446550"/>
          </a:xfrm>
        </p:grpSpPr>
        <p:sp>
          <p:nvSpPr>
            <p:cNvPr id="180" name="TextBox 179"/>
            <p:cNvSpPr txBox="1"/>
            <p:nvPr/>
          </p:nvSpPr>
          <p:spPr>
            <a:xfrm>
              <a:off x="-585328" y="2143490"/>
              <a:ext cx="4589388" cy="1446550"/>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VisitorID</a:t>
              </a:r>
            </a:p>
            <a:p>
              <a:pPr algn="ctr" defTabSz="914400"/>
              <a:r>
                <a:rPr lang="en-US" sz="2000" kern="0" dirty="0" smtClean="0">
                  <a:solidFill>
                    <a:schemeClr val="tx1">
                      <a:lumMod val="65000"/>
                      <a:lumOff val="35000"/>
                    </a:schemeClr>
                  </a:solidFill>
                  <a:latin typeface="Helvetica Neue Thin" charset="0"/>
                  <a:ea typeface="Helvetica Neue Thin" charset="0"/>
                  <a:cs typeface="Helvetica Neue Thin" charset="0"/>
                  <a:sym typeface="Arial"/>
                </a:rPr>
                <a:t>(Anonymous Site Visitor Tracking)</a:t>
              </a:r>
              <a:endParaRPr lang="en-US" sz="2000" kern="0" dirty="0">
                <a:solidFill>
                  <a:schemeClr val="tx1">
                    <a:lumMod val="65000"/>
                    <a:lumOff val="35000"/>
                  </a:schemeClr>
                </a:solidFill>
                <a:latin typeface="Helvetica Neue Thin" charset="0"/>
                <a:ea typeface="Helvetica Neue Thin" charset="0"/>
                <a:cs typeface="Helvetica Neue Thin" charset="0"/>
                <a:sym typeface="Arial"/>
              </a:endParaRPr>
            </a:p>
            <a:p>
              <a:pPr algn="ctr" defTabSz="914400"/>
              <a:endParaRPr lang="en-US" sz="2400" kern="0" dirty="0" smtClean="0">
                <a:solidFill>
                  <a:schemeClr val="tx1">
                    <a:lumMod val="65000"/>
                    <a:lumOff val="35000"/>
                  </a:schemeClr>
                </a:solidFill>
                <a:latin typeface="Helvetica Neue Thin" charset="0"/>
                <a:ea typeface="Helvetica Neue Thin" charset="0"/>
                <a:cs typeface="Helvetica Neue Thin" charset="0"/>
                <a:sym typeface="Arial"/>
              </a:endParaRPr>
            </a:p>
          </p:txBody>
        </p:sp>
        <p:cxnSp>
          <p:nvCxnSpPr>
            <p:cNvPr id="182" name="Straight Connector 181"/>
            <p:cNvCxnSpPr/>
            <p:nvPr/>
          </p:nvCxnSpPr>
          <p:spPr>
            <a:xfrm>
              <a:off x="2356880" y="2439973"/>
              <a:ext cx="404888" cy="0"/>
            </a:xfrm>
            <a:prstGeom prst="line">
              <a:avLst/>
            </a:prstGeom>
            <a:noFill/>
            <a:ln w="12700" cap="flat" cmpd="sng" algn="ctr">
              <a:solidFill>
                <a:srgbClr val="72BD28"/>
              </a:solidFill>
              <a:prstDash val="solid"/>
            </a:ln>
            <a:effectLst/>
          </p:spPr>
        </p:cxnSp>
        <p:cxnSp>
          <p:nvCxnSpPr>
            <p:cNvPr id="13" name="Straight Connector 12"/>
            <p:cNvCxnSpPr/>
            <p:nvPr/>
          </p:nvCxnSpPr>
          <p:spPr>
            <a:xfrm>
              <a:off x="641424" y="2439973"/>
              <a:ext cx="404888" cy="0"/>
            </a:xfrm>
            <a:prstGeom prst="line">
              <a:avLst/>
            </a:prstGeom>
            <a:noFill/>
            <a:ln w="12700" cap="flat" cmpd="sng" algn="ctr">
              <a:solidFill>
                <a:srgbClr val="72BD28"/>
              </a:solidFill>
              <a:prstDash val="solid"/>
            </a:ln>
            <a:effectLst/>
          </p:spPr>
        </p:cxnSp>
      </p:grpSp>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49163" y="1372758"/>
            <a:ext cx="2592988" cy="3001902"/>
          </a:xfrm>
          <a:prstGeom prst="rect">
            <a:avLst/>
          </a:prstGeom>
          <a:ln>
            <a:solidFill>
              <a:schemeClr val="bg1">
                <a:lumMod val="85000"/>
              </a:schemeClr>
            </a:solidFill>
          </a:ln>
          <a:effectLst>
            <a:outerShdw blurRad="50800" dist="76200" dir="10800000" algn="r" rotWithShape="0">
              <a:prstClr val="black">
                <a:alpha val="3000"/>
              </a:prstClr>
            </a:outerShdw>
          </a:effectLst>
        </p:spPr>
      </p:pic>
    </p:spTree>
    <p:extLst>
      <p:ext uri="{BB962C8B-B14F-4D97-AF65-F5344CB8AC3E}">
        <p14:creationId xmlns:p14="http://schemas.microsoft.com/office/powerpoint/2010/main" val="15714605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96190" y="1234440"/>
            <a:ext cx="3108960" cy="2629106"/>
          </a:xfrm>
          <a:prstGeom prst="rect">
            <a:avLst/>
          </a:prstGeom>
          <a:ln>
            <a:solidFill>
              <a:schemeClr val="bg1">
                <a:lumMod val="85000"/>
              </a:schemeClr>
            </a:solidFill>
          </a:ln>
          <a:effectLst>
            <a:outerShdw blurRad="50800" dist="76200" dir="8100000" algn="tr" rotWithShape="0">
              <a:prstClr val="black">
                <a:alpha val="3000"/>
              </a:prstClr>
            </a:outerShdw>
          </a:effectLst>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63103" y="1234440"/>
            <a:ext cx="3052432" cy="2629106"/>
          </a:xfrm>
          <a:prstGeom prst="rect">
            <a:avLst/>
          </a:prstGeom>
          <a:ln>
            <a:solidFill>
              <a:schemeClr val="bg1">
                <a:lumMod val="85000"/>
              </a:schemeClr>
            </a:solidFill>
          </a:ln>
          <a:effectLst>
            <a:outerShdw blurRad="50800" dist="76200" dir="8100000" algn="tr" rotWithShape="0">
              <a:prstClr val="black">
                <a:alpha val="3000"/>
              </a:prst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1240" y="2957455"/>
            <a:ext cx="1588590" cy="1581956"/>
          </a:xfrm>
          <a:prstGeom prst="rect">
            <a:avLst/>
          </a:prstGeom>
          <a:ln>
            <a:noFill/>
          </a:ln>
          <a:effectLst>
            <a:outerShdw blurRad="50800" dist="76200" dir="8100000" algn="tr" rotWithShape="0">
              <a:schemeClr val="bg2">
                <a:lumMod val="90000"/>
                <a:alpha val="67000"/>
              </a:scheme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4503" y="2957455"/>
            <a:ext cx="1588590" cy="1581956"/>
          </a:xfrm>
          <a:prstGeom prst="rect">
            <a:avLst/>
          </a:prstGeom>
          <a:ln>
            <a:noFill/>
          </a:ln>
          <a:effectLst>
            <a:outerShdw blurRad="50800" dist="76200" dir="8100000" algn="tr" rotWithShape="0">
              <a:schemeClr val="bg2">
                <a:lumMod val="90000"/>
                <a:alpha val="67000"/>
              </a:schemeClr>
            </a:outerShdw>
          </a:effectLst>
        </p:spPr>
      </p:pic>
      <p:grpSp>
        <p:nvGrpSpPr>
          <p:cNvPr id="12" name="Lead Gen"/>
          <p:cNvGrpSpPr/>
          <p:nvPr/>
        </p:nvGrpSpPr>
        <p:grpSpPr>
          <a:xfrm>
            <a:off x="2363079" y="438538"/>
            <a:ext cx="4589388" cy="461665"/>
            <a:chOff x="-585328" y="2192498"/>
            <a:chExt cx="4589388" cy="461665"/>
          </a:xfrm>
        </p:grpSpPr>
        <p:sp>
          <p:nvSpPr>
            <p:cNvPr id="13" name="TextBox 12"/>
            <p:cNvSpPr txBox="1"/>
            <p:nvPr/>
          </p:nvSpPr>
          <p:spPr>
            <a:xfrm>
              <a:off x="-585328" y="2192498"/>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Dynamic Emails</a:t>
              </a:r>
            </a:p>
          </p:txBody>
        </p:sp>
        <p:cxnSp>
          <p:nvCxnSpPr>
            <p:cNvPr id="14" name="Straight Connector 13"/>
            <p:cNvCxnSpPr/>
            <p:nvPr/>
          </p:nvCxnSpPr>
          <p:spPr>
            <a:xfrm>
              <a:off x="151153" y="2439973"/>
              <a:ext cx="450564" cy="0"/>
            </a:xfrm>
            <a:prstGeom prst="line">
              <a:avLst/>
            </a:prstGeom>
            <a:noFill/>
            <a:ln w="12700" cap="flat" cmpd="sng" algn="ctr">
              <a:solidFill>
                <a:srgbClr val="72BD28"/>
              </a:solidFill>
              <a:prstDash val="solid"/>
            </a:ln>
            <a:effectLst/>
          </p:spPr>
        </p:cxnSp>
        <p:cxnSp>
          <p:nvCxnSpPr>
            <p:cNvPr id="15" name="Straight Connector 14"/>
            <p:cNvCxnSpPr/>
            <p:nvPr/>
          </p:nvCxnSpPr>
          <p:spPr>
            <a:xfrm>
              <a:off x="2829418" y="2439973"/>
              <a:ext cx="450564" cy="0"/>
            </a:xfrm>
            <a:prstGeom prst="line">
              <a:avLst/>
            </a:prstGeom>
            <a:noFill/>
            <a:ln w="12700" cap="flat" cmpd="sng" algn="ctr">
              <a:solidFill>
                <a:srgbClr val="72BD28"/>
              </a:solidFill>
              <a:prstDash val="solid"/>
            </a:ln>
            <a:effectLst/>
          </p:spPr>
        </p:cxnSp>
      </p:grpSp>
    </p:spTree>
    <p:extLst>
      <p:ext uri="{BB962C8B-B14F-4D97-AF65-F5344CB8AC3E}">
        <p14:creationId xmlns:p14="http://schemas.microsoft.com/office/powerpoint/2010/main" val="14794147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705199" y="817268"/>
            <a:ext cx="4771487" cy="2047383"/>
            <a:chOff x="3705199" y="817268"/>
            <a:chExt cx="4771487" cy="2047383"/>
          </a:xfrm>
        </p:grpSpPr>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705199" y="817268"/>
              <a:ext cx="3336953" cy="1785773"/>
            </a:xfrm>
            <a:prstGeom prst="rect">
              <a:avLst/>
            </a:prstGeom>
          </p:spPr>
        </p:pic>
        <p:sp>
          <p:nvSpPr>
            <p:cNvPr id="12" name="Rectangle 11"/>
            <p:cNvSpPr/>
            <p:nvPr/>
          </p:nvSpPr>
          <p:spPr>
            <a:xfrm>
              <a:off x="4120358" y="1070570"/>
              <a:ext cx="711662" cy="261610"/>
            </a:xfrm>
            <a:prstGeom prst="rect">
              <a:avLst/>
            </a:prstGeom>
          </p:spPr>
          <p:txBody>
            <a:bodyPr wrap="square">
              <a:spAutoFit/>
            </a:bodyPr>
            <a:lstStyle/>
            <a:p>
              <a:r>
                <a:rPr lang="en-US" sz="1100" u="none" strike="noStrike" baseline="0" dirty="0" smtClean="0">
                  <a:solidFill>
                    <a:schemeClr val="tx2"/>
                  </a:solidFill>
                  <a:latin typeface="Helvetica Neue Light" charset="0"/>
                  <a:ea typeface="Helvetica Neue Light" charset="0"/>
                  <a:cs typeface="Helvetica Neue Light" charset="0"/>
                </a:rPr>
                <a:t>2011</a:t>
              </a:r>
              <a:endParaRPr lang="en-US" sz="1100" dirty="0">
                <a:solidFill>
                  <a:schemeClr val="tx2"/>
                </a:solidFill>
                <a:latin typeface="Helvetica Neue Light" charset="0"/>
                <a:ea typeface="Helvetica Neue Light" charset="0"/>
                <a:cs typeface="Helvetica Neue Light" charset="0"/>
              </a:endParaRPr>
            </a:p>
          </p:txBody>
        </p:sp>
        <p:sp>
          <p:nvSpPr>
            <p:cNvPr id="13" name="Rectangle 12"/>
            <p:cNvSpPr/>
            <p:nvPr/>
          </p:nvSpPr>
          <p:spPr>
            <a:xfrm>
              <a:off x="6970782" y="1956094"/>
              <a:ext cx="711662" cy="261610"/>
            </a:xfrm>
            <a:prstGeom prst="rect">
              <a:avLst/>
            </a:prstGeom>
          </p:spPr>
          <p:txBody>
            <a:bodyPr wrap="square">
              <a:spAutoFit/>
            </a:bodyPr>
            <a:lstStyle/>
            <a:p>
              <a:r>
                <a:rPr lang="en-US" sz="1100" u="none" strike="noStrike" baseline="0" dirty="0" smtClean="0">
                  <a:solidFill>
                    <a:schemeClr val="tx2"/>
                  </a:solidFill>
                  <a:latin typeface="Helvetica Neue Light" charset="0"/>
                  <a:ea typeface="Helvetica Neue Light" charset="0"/>
                  <a:cs typeface="Helvetica Neue Light" charset="0"/>
                </a:rPr>
                <a:t>2016</a:t>
              </a:r>
              <a:endParaRPr lang="en-US" sz="1100" dirty="0">
                <a:solidFill>
                  <a:schemeClr val="tx2"/>
                </a:solidFill>
                <a:latin typeface="Helvetica Neue Light" charset="0"/>
                <a:ea typeface="Helvetica Neue Light" charset="0"/>
                <a:cs typeface="Helvetica Neue Light" charset="0"/>
              </a:endParaRPr>
            </a:p>
          </p:txBody>
        </p:sp>
        <p:sp>
          <p:nvSpPr>
            <p:cNvPr id="14" name="Rectangle 13"/>
            <p:cNvSpPr/>
            <p:nvPr/>
          </p:nvSpPr>
          <p:spPr>
            <a:xfrm>
              <a:off x="3705199" y="2603041"/>
              <a:ext cx="4771487" cy="261610"/>
            </a:xfrm>
            <a:prstGeom prst="rect">
              <a:avLst/>
            </a:prstGeom>
          </p:spPr>
          <p:txBody>
            <a:bodyPr wrap="square">
              <a:spAutoFit/>
            </a:bodyPr>
            <a:lstStyle/>
            <a:p>
              <a:r>
                <a:rPr lang="en-US" sz="1050" u="none" strike="noStrike" baseline="0" dirty="0" smtClean="0">
                  <a:solidFill>
                    <a:schemeClr val="tx2"/>
                  </a:solidFill>
                  <a:latin typeface="Helvetica Neue Light" charset="0"/>
                  <a:ea typeface="Helvetica Neue Light" charset="0"/>
                  <a:cs typeface="Helvetica Neue Light" charset="0"/>
                </a:rPr>
                <a:t>B2B organizations using marketing automation</a:t>
              </a:r>
              <a:endParaRPr lang="en-US" sz="1050" dirty="0">
                <a:solidFill>
                  <a:schemeClr val="tx2"/>
                </a:solidFill>
                <a:latin typeface="Helvetica Neue Light" charset="0"/>
                <a:ea typeface="Helvetica Neue Light" charset="0"/>
                <a:cs typeface="Helvetica Neue Light" charset="0"/>
              </a:endParaRPr>
            </a:p>
          </p:txBody>
        </p:sp>
      </p:grpSp>
      <p:sp>
        <p:nvSpPr>
          <p:cNvPr id="15" name="TextBox 14"/>
          <p:cNvSpPr txBox="1"/>
          <p:nvPr/>
        </p:nvSpPr>
        <p:spPr>
          <a:xfrm>
            <a:off x="3600865" y="3093996"/>
            <a:ext cx="4774835" cy="584775"/>
          </a:xfrm>
          <a:prstGeom prst="rect">
            <a:avLst/>
          </a:prstGeom>
          <a:noFill/>
        </p:spPr>
        <p:txBody>
          <a:bodyPr wrap="square" rtlCol="0">
            <a:spAutoFit/>
          </a:bodyPr>
          <a:lstStyle/>
          <a:p>
            <a:r>
              <a:rPr lang="en-US" sz="1600" dirty="0" smtClean="0">
                <a:solidFill>
                  <a:schemeClr val="tx2"/>
                </a:solidFill>
                <a:latin typeface="Helvetica Neue Thin" charset="0"/>
                <a:ea typeface="Helvetica Neue Thin" charset="0"/>
                <a:cs typeface="Helvetica Neue Thin" charset="0"/>
              </a:rPr>
              <a:t>There </a:t>
            </a:r>
            <a:r>
              <a:rPr lang="en-US" sz="1600" dirty="0">
                <a:solidFill>
                  <a:schemeClr val="tx2"/>
                </a:solidFill>
                <a:latin typeface="Helvetica Neue Thin" charset="0"/>
                <a:ea typeface="Helvetica Neue Thin" charset="0"/>
                <a:cs typeface="Helvetica Neue Thin" charset="0"/>
              </a:rPr>
              <a:t>are nearly </a:t>
            </a:r>
            <a:r>
              <a:rPr lang="en-US" sz="1600" b="1" dirty="0">
                <a:solidFill>
                  <a:schemeClr val="tx2"/>
                </a:solidFill>
                <a:latin typeface="Helvetica Neue Thin" charset="0"/>
                <a:ea typeface="Helvetica Neue Thin" charset="0"/>
                <a:cs typeface="Helvetica Neue Thin" charset="0"/>
              </a:rPr>
              <a:t>11 </a:t>
            </a:r>
            <a:r>
              <a:rPr lang="en-US" sz="1600" b="1" dirty="0" smtClean="0">
                <a:solidFill>
                  <a:schemeClr val="tx2"/>
                </a:solidFill>
                <a:latin typeface="Helvetica Neue Thin" charset="0"/>
                <a:ea typeface="Helvetica Neue Thin" charset="0"/>
                <a:cs typeface="Helvetica Neue Thin" charset="0"/>
              </a:rPr>
              <a:t>times </a:t>
            </a:r>
            <a:r>
              <a:rPr lang="en-US" sz="1600" dirty="0" smtClean="0">
                <a:solidFill>
                  <a:schemeClr val="tx2"/>
                </a:solidFill>
                <a:latin typeface="Helvetica Neue Thin" charset="0"/>
                <a:ea typeface="Helvetica Neue Thin" charset="0"/>
                <a:cs typeface="Helvetica Neue Thin" charset="0"/>
              </a:rPr>
              <a:t>more </a:t>
            </a:r>
            <a:r>
              <a:rPr lang="en-US" sz="1600" dirty="0">
                <a:solidFill>
                  <a:schemeClr val="tx2"/>
                </a:solidFill>
                <a:latin typeface="Helvetica Neue Thin" charset="0"/>
                <a:ea typeface="Helvetica Neue Thin" charset="0"/>
                <a:cs typeface="Helvetica Neue Thin" charset="0"/>
              </a:rPr>
              <a:t>B2B organizations </a:t>
            </a:r>
            <a:r>
              <a:rPr lang="en-US" sz="1600" dirty="0" smtClean="0">
                <a:solidFill>
                  <a:schemeClr val="tx2"/>
                </a:solidFill>
                <a:latin typeface="Helvetica Neue Thin" charset="0"/>
                <a:ea typeface="Helvetica Neue Thin" charset="0"/>
                <a:cs typeface="Helvetica Neue Thin" charset="0"/>
              </a:rPr>
              <a:t>using marketing </a:t>
            </a:r>
            <a:r>
              <a:rPr lang="en-US" sz="1600" dirty="0">
                <a:solidFill>
                  <a:schemeClr val="tx2"/>
                </a:solidFill>
                <a:latin typeface="Helvetica Neue Thin" charset="0"/>
                <a:ea typeface="Helvetica Neue Thin" charset="0"/>
                <a:cs typeface="Helvetica Neue Thin" charset="0"/>
              </a:rPr>
              <a:t>automation </a:t>
            </a:r>
            <a:r>
              <a:rPr lang="en-US" sz="1600" dirty="0" smtClean="0">
                <a:solidFill>
                  <a:schemeClr val="tx2"/>
                </a:solidFill>
                <a:latin typeface="Helvetica Neue Thin" charset="0"/>
                <a:ea typeface="Helvetica Neue Thin" charset="0"/>
                <a:cs typeface="Helvetica Neue Thin" charset="0"/>
              </a:rPr>
              <a:t>now than </a:t>
            </a:r>
            <a:r>
              <a:rPr lang="en-US" sz="1600" dirty="0">
                <a:solidFill>
                  <a:schemeClr val="tx2"/>
                </a:solidFill>
                <a:latin typeface="Helvetica Neue Thin" charset="0"/>
                <a:ea typeface="Helvetica Neue Thin" charset="0"/>
                <a:cs typeface="Helvetica Neue Thin" charset="0"/>
              </a:rPr>
              <a:t>in 2011.</a:t>
            </a:r>
          </a:p>
        </p:txBody>
      </p:sp>
      <p:grpSp>
        <p:nvGrpSpPr>
          <p:cNvPr id="3" name="Group 2"/>
          <p:cNvGrpSpPr/>
          <p:nvPr/>
        </p:nvGrpSpPr>
        <p:grpSpPr>
          <a:xfrm>
            <a:off x="3705199" y="4099465"/>
            <a:ext cx="4315011" cy="298401"/>
            <a:chOff x="3705199" y="4099465"/>
            <a:chExt cx="4315011" cy="298401"/>
          </a:xfrm>
        </p:grpSpPr>
        <p:sp>
          <p:nvSpPr>
            <p:cNvPr id="16" name="Rectangle 15"/>
            <p:cNvSpPr/>
            <p:nvPr/>
          </p:nvSpPr>
          <p:spPr>
            <a:xfrm>
              <a:off x="4938286" y="4148911"/>
              <a:ext cx="3081924" cy="184666"/>
            </a:xfrm>
            <a:prstGeom prst="rect">
              <a:avLst/>
            </a:prstGeom>
          </p:spPr>
          <p:txBody>
            <a:bodyPr wrap="square" lIns="0" rIns="0">
              <a:spAutoFit/>
            </a:bodyPr>
            <a:lstStyle/>
            <a:p>
              <a:r>
                <a:rPr lang="en-US" sz="600" u="none" strike="noStrike" baseline="0" dirty="0" smtClean="0">
                  <a:solidFill>
                    <a:schemeClr val="bg1">
                      <a:lumMod val="50000"/>
                    </a:schemeClr>
                  </a:solidFill>
                  <a:latin typeface="Helvetica Neue Light" charset="0"/>
                  <a:ea typeface="Helvetica Neue Light" charset="0"/>
                  <a:cs typeface="Helvetica Neue Light" charset="0"/>
                </a:rPr>
                <a:t>“B-to-B Marketing</a:t>
              </a:r>
              <a:r>
                <a:rPr lang="en-US" sz="600" u="none" strike="noStrike" dirty="0" smtClean="0">
                  <a:solidFill>
                    <a:schemeClr val="bg1">
                      <a:lumMod val="50000"/>
                    </a:schemeClr>
                  </a:solidFill>
                  <a:latin typeface="Helvetica Neue Light" charset="0"/>
                  <a:ea typeface="Helvetica Neue Light" charset="0"/>
                  <a:cs typeface="Helvetica Neue Light" charset="0"/>
                </a:rPr>
                <a:t> </a:t>
              </a:r>
              <a:r>
                <a:rPr lang="en-US" sz="600" u="none" strike="noStrike" baseline="0" dirty="0" smtClean="0">
                  <a:solidFill>
                    <a:schemeClr val="bg1">
                      <a:lumMod val="50000"/>
                    </a:schemeClr>
                  </a:solidFill>
                  <a:latin typeface="Helvetica Neue Light" charset="0"/>
                  <a:ea typeface="Helvetica Neue Light" charset="0"/>
                  <a:cs typeface="Helvetica Neue Light" charset="0"/>
                </a:rPr>
                <a:t>Automation Study” (2016)</a:t>
              </a:r>
              <a:endParaRPr lang="en-US" sz="600" dirty="0">
                <a:solidFill>
                  <a:schemeClr val="bg1">
                    <a:lumMod val="50000"/>
                  </a:schemeClr>
                </a:solidFill>
                <a:latin typeface="Helvetica Neue Light" charset="0"/>
                <a:ea typeface="Helvetica Neue Light" charset="0"/>
                <a:cs typeface="Helvetica Neue Light" charset="0"/>
              </a:endParaRPr>
            </a:p>
          </p:txBody>
        </p:sp>
        <p:pic>
          <p:nvPicPr>
            <p:cNvPr id="17" name="Picture 16"/>
            <p:cNvPicPr>
              <a:picLocks noChangeAspect="1"/>
            </p:cNvPicPr>
            <p:nvPr/>
          </p:nvPicPr>
          <p:blipFill>
            <a:blip r:embed="rId3" cstate="email">
              <a:alphaModFix amt="50000"/>
              <a:extLst>
                <a:ext uri="{28A0092B-C50C-407E-A947-70E740481C1C}">
                  <a14:useLocalDpi xmlns:a14="http://schemas.microsoft.com/office/drawing/2010/main"/>
                </a:ext>
              </a:extLst>
            </a:blip>
            <a:stretch>
              <a:fillRect/>
            </a:stretch>
          </p:blipFill>
          <p:spPr>
            <a:xfrm>
              <a:off x="3930578" y="4099465"/>
              <a:ext cx="1007708" cy="298401"/>
            </a:xfrm>
            <a:prstGeom prst="rect">
              <a:avLst/>
            </a:prstGeom>
          </p:spPr>
        </p:pic>
        <p:sp>
          <p:nvSpPr>
            <p:cNvPr id="20" name="TextBox 19"/>
            <p:cNvSpPr txBox="1"/>
            <p:nvPr/>
          </p:nvSpPr>
          <p:spPr>
            <a:xfrm>
              <a:off x="3705199" y="4145781"/>
              <a:ext cx="284693" cy="223446"/>
            </a:xfrm>
            <a:prstGeom prst="rect">
              <a:avLst/>
            </a:prstGeom>
            <a:noFill/>
          </p:spPr>
          <p:txBody>
            <a:bodyPr wrap="square" lIns="0" rIns="0" rtlCol="0">
              <a:spAutoFit/>
            </a:bodyPr>
            <a:lstStyle/>
            <a:p>
              <a:r>
                <a:rPr lang="en-US" sz="600" dirty="0" smtClean="0">
                  <a:solidFill>
                    <a:schemeClr val="bg1">
                      <a:lumMod val="50000"/>
                    </a:schemeClr>
                  </a:solidFill>
                  <a:latin typeface="Helvetica Neue Thin" charset="0"/>
                  <a:ea typeface="Helvetica Neue Thin" charset="0"/>
                  <a:cs typeface="Helvetica Neue Thin" charset="0"/>
                </a:rPr>
                <a:t>Source:</a:t>
              </a:r>
              <a:endParaRPr lang="en-US" sz="600" dirty="0">
                <a:solidFill>
                  <a:schemeClr val="bg1">
                    <a:lumMod val="50000"/>
                  </a:schemeClr>
                </a:solidFill>
                <a:latin typeface="Helvetica Neue Thin" charset="0"/>
                <a:ea typeface="Helvetica Neue Thin" charset="0"/>
                <a:cs typeface="Helvetica Neue Thin" charset="0"/>
              </a:endParaRPr>
            </a:p>
          </p:txBody>
        </p:sp>
      </p:grpSp>
      <p:sp>
        <p:nvSpPr>
          <p:cNvPr id="19" name="Rectangle 18">
            <a:hlinkClick r:id="" action="ppaction://customshow?id=1"/>
          </p:cNvPr>
          <p:cNvSpPr/>
          <p:nvPr/>
        </p:nvSpPr>
        <p:spPr>
          <a:xfrm>
            <a:off x="-189470" y="-106577"/>
            <a:ext cx="9443537" cy="5356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hlinkClick r:id="" action="ppaction://customshow?id=1"/>
          </p:cNvPr>
          <p:cNvSpPr/>
          <p:nvPr/>
        </p:nvSpPr>
        <p:spPr>
          <a:xfrm>
            <a:off x="-209404" y="-89874"/>
            <a:ext cx="9505804" cy="53566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96426"/>
      </p:ext>
    </p:extLst>
  </p:cSld>
  <p:clrMapOvr>
    <a:masterClrMapping/>
  </p:clrMapOvr>
  <mc:AlternateContent xmlns:mc="http://schemas.openxmlformats.org/markup-compatibility/2006" xmlns:p14="http://schemas.microsoft.com/office/powerpoint/2010/main">
    <mc:Choice Requires="p14">
      <p:transition spd="slow" p14:dur="10000" advClick="0" advTm="10000"/>
    </mc:Choice>
    <mc:Fallback xmlns="">
      <p:transition spd="slow" advClick="0" advTm="10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xit" presetSubtype="0" fill="hold" grpId="2" nodeType="withEffect">
                                  <p:stCondLst>
                                    <p:cond delay="0"/>
                                  </p:stCondLst>
                                  <p:childTnLst>
                                    <p:animEffect transition="out" filter="fade">
                                      <p:cBhvr>
                                        <p:cTn id="23" dur="500"/>
                                        <p:tgtEl>
                                          <p:spTgt spid="15"/>
                                        </p:tgtEl>
                                      </p:cBhvr>
                                    </p:animEffect>
                                    <p:set>
                                      <p:cBhvr>
                                        <p:cTn id="24" dur="1" fill="hold">
                                          <p:stCondLst>
                                            <p:cond delay="499"/>
                                          </p:stCondLst>
                                        </p:cTn>
                                        <p:tgtEl>
                                          <p:spTgt spid="1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3"/>
                                        </p:tgtEl>
                                      </p:cBhvr>
                                    </p:animEffect>
                                    <p:set>
                                      <p:cBhvr>
                                        <p:cTn id="27"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1"/>
      <p:bldP spid="15" grpId="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Lead Gen"/>
          <p:cNvGrpSpPr/>
          <p:nvPr/>
        </p:nvGrpSpPr>
        <p:grpSpPr>
          <a:xfrm>
            <a:off x="2363079" y="438538"/>
            <a:ext cx="4589388" cy="461665"/>
            <a:chOff x="-585328" y="2192498"/>
            <a:chExt cx="4589388" cy="461665"/>
          </a:xfrm>
        </p:grpSpPr>
        <p:sp>
          <p:nvSpPr>
            <p:cNvPr id="180" name="TextBox 179"/>
            <p:cNvSpPr txBox="1"/>
            <p:nvPr/>
          </p:nvSpPr>
          <p:spPr>
            <a:xfrm>
              <a:off x="-585328" y="2192498"/>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Dynamic Landing Pages</a:t>
              </a:r>
            </a:p>
          </p:txBody>
        </p:sp>
        <p:cxnSp>
          <p:nvCxnSpPr>
            <p:cNvPr id="181" name="Straight Connector 180"/>
            <p:cNvCxnSpPr/>
            <p:nvPr/>
          </p:nvCxnSpPr>
          <p:spPr>
            <a:xfrm>
              <a:off x="-367516" y="2439973"/>
              <a:ext cx="450564" cy="0"/>
            </a:xfrm>
            <a:prstGeom prst="line">
              <a:avLst/>
            </a:prstGeom>
            <a:noFill/>
            <a:ln w="12700" cap="flat" cmpd="sng" algn="ctr">
              <a:solidFill>
                <a:srgbClr val="72BD28"/>
              </a:solidFill>
              <a:prstDash val="solid"/>
            </a:ln>
            <a:effectLst/>
          </p:spPr>
        </p:cxnSp>
        <p:cxnSp>
          <p:nvCxnSpPr>
            <p:cNvPr id="182" name="Straight Connector 181"/>
            <p:cNvCxnSpPr/>
            <p:nvPr/>
          </p:nvCxnSpPr>
          <p:spPr>
            <a:xfrm>
              <a:off x="3351741" y="2439973"/>
              <a:ext cx="450564" cy="0"/>
            </a:xfrm>
            <a:prstGeom prst="line">
              <a:avLst/>
            </a:prstGeom>
            <a:noFill/>
            <a:ln w="12700" cap="flat" cmpd="sng" algn="ctr">
              <a:solidFill>
                <a:srgbClr val="72BD28"/>
              </a:solidFill>
              <a:prstDash val="solid"/>
            </a:ln>
            <a:effectLst/>
          </p:spPr>
        </p:cxnSp>
      </p:gr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96190" y="1100544"/>
            <a:ext cx="3041084" cy="3272206"/>
          </a:xfrm>
          <a:prstGeom prst="rect">
            <a:avLst/>
          </a:prstGeom>
          <a:ln>
            <a:solidFill>
              <a:schemeClr val="bg1">
                <a:lumMod val="85000"/>
              </a:schemeClr>
            </a:solidFill>
          </a:ln>
          <a:effectLst>
            <a:outerShdw blurRad="50800" dist="76200" dir="8100000" algn="tr" rotWithShape="0">
              <a:prstClr val="black">
                <a:alpha val="3000"/>
              </a:prstClr>
            </a:outerShdw>
          </a:effectLst>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63103" y="1100543"/>
            <a:ext cx="3052432" cy="3272207"/>
          </a:xfrm>
          <a:prstGeom prst="rect">
            <a:avLst/>
          </a:prstGeom>
          <a:ln>
            <a:solidFill>
              <a:schemeClr val="bg1">
                <a:lumMod val="85000"/>
              </a:schemeClr>
            </a:solidFill>
          </a:ln>
          <a:effectLst>
            <a:outerShdw blurRad="50800" dist="76200" dir="8100000" algn="tr" rotWithShape="0">
              <a:prstClr val="black">
                <a:alpha val="3000"/>
              </a:prstClr>
            </a:outerShdw>
          </a:effectLst>
        </p:spPr>
      </p:pic>
      <p:pic>
        <p:nvPicPr>
          <p:cNvPr id="9" name="Picture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21240" y="2957455"/>
            <a:ext cx="1588590" cy="1581956"/>
          </a:xfrm>
          <a:prstGeom prst="rect">
            <a:avLst/>
          </a:prstGeom>
          <a:ln>
            <a:noFill/>
          </a:ln>
          <a:effectLst>
            <a:outerShdw blurRad="50800" dist="76200" dir="8100000" algn="tr" rotWithShape="0">
              <a:schemeClr val="bg2">
                <a:lumMod val="90000"/>
                <a:alpha val="67000"/>
              </a:schemeClr>
            </a:outerShdw>
          </a:effec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94503" y="2957455"/>
            <a:ext cx="1588590" cy="1581956"/>
          </a:xfrm>
          <a:prstGeom prst="rect">
            <a:avLst/>
          </a:prstGeom>
          <a:ln>
            <a:noFill/>
          </a:ln>
          <a:effectLst>
            <a:outerShdw blurRad="50800" dist="76200" dir="8100000" algn="tr" rotWithShape="0">
              <a:schemeClr val="bg2">
                <a:lumMod val="90000"/>
                <a:alpha val="67000"/>
              </a:schemeClr>
            </a:outerShdw>
          </a:effectLst>
        </p:spPr>
      </p:pic>
    </p:spTree>
    <p:extLst>
      <p:ext uri="{BB962C8B-B14F-4D97-AF65-F5344CB8AC3E}">
        <p14:creationId xmlns:p14="http://schemas.microsoft.com/office/powerpoint/2010/main" val="1611905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6" presetClass="emph" presetSubtype="0" fill="hold" nodeType="afterEffect">
                                  <p:stCondLst>
                                    <p:cond delay="0"/>
                                  </p:stCondLst>
                                  <p:childTnLst>
                                    <p:animEffect transition="out" filter="fade">
                                      <p:cBhvr>
                                        <p:cTn id="23" dur="500" tmFilter="0, 0; .2, .5; .8, .5; 1, 0"/>
                                        <p:tgtEl>
                                          <p:spTgt spid="11"/>
                                        </p:tgtEl>
                                      </p:cBhvr>
                                    </p:animEffect>
                                    <p:animScale>
                                      <p:cBhvr>
                                        <p:cTn id="24" dur="250" autoRev="1" fill="hold"/>
                                        <p:tgtEl>
                                          <p:spTgt spid="11"/>
                                        </p:tgtEl>
                                      </p:cBhvr>
                                      <p:by x="105000" y="105000"/>
                                    </p:animScale>
                                  </p:childTnLst>
                                </p:cTn>
                              </p:par>
                              <p:par>
                                <p:cTn id="25" presetID="26" presetClass="emph" presetSubtype="0" fill="hold" nodeType="withEffect">
                                  <p:stCondLst>
                                    <p:cond delay="0"/>
                                  </p:stCondLst>
                                  <p:childTnLst>
                                    <p:animEffect transition="out" filter="fade">
                                      <p:cBhvr>
                                        <p:cTn id="26" dur="500" tmFilter="0, 0; .2, .5; .8, .5; 1, 0"/>
                                        <p:tgtEl>
                                          <p:spTgt spid="9"/>
                                        </p:tgtEl>
                                      </p:cBhvr>
                                    </p:animEffect>
                                    <p:animScale>
                                      <p:cBhvr>
                                        <p:cTn id="2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MOFU bckgrnd"/>
          <p:cNvSpPr>
            <a:spLocks noChangeArrowheads="1"/>
          </p:cNvSpPr>
          <p:nvPr/>
        </p:nvSpPr>
        <p:spPr bwMode="auto">
          <a:xfrm>
            <a:off x="933919" y="1993284"/>
            <a:ext cx="3995352" cy="776556"/>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224" name="panel 8"/>
          <p:cNvSpPr>
            <a:spLocks noChangeArrowheads="1"/>
          </p:cNvSpPr>
          <p:nvPr/>
        </p:nvSpPr>
        <p:spPr bwMode="auto">
          <a:xfrm>
            <a:off x="1352711" y="2768235"/>
            <a:ext cx="3152130" cy="1044623"/>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pPr algn="ctr"/>
            <a:endParaRPr lang="en-US" dirty="0">
              <a:solidFill>
                <a:prstClr val="black"/>
              </a:solidFill>
            </a:endParaRPr>
          </a:p>
        </p:txBody>
      </p:sp>
      <p:grpSp>
        <p:nvGrpSpPr>
          <p:cNvPr id="8" name="Group 7"/>
          <p:cNvGrpSpPr/>
          <p:nvPr/>
        </p:nvGrpSpPr>
        <p:grpSpPr>
          <a:xfrm>
            <a:off x="6163879" y="2230666"/>
            <a:ext cx="1299018" cy="332327"/>
            <a:chOff x="6310183" y="3456432"/>
            <a:chExt cx="1299018" cy="332327"/>
          </a:xfrm>
        </p:grpSpPr>
        <p:sp>
          <p:nvSpPr>
            <p:cNvPr id="93" name="Rectangle 92"/>
            <p:cNvSpPr/>
            <p:nvPr/>
          </p:nvSpPr>
          <p:spPr>
            <a:xfrm>
              <a:off x="6690360" y="3542538"/>
              <a:ext cx="918841" cy="246221"/>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Lead Scoring</a:t>
              </a:r>
            </a:p>
          </p:txBody>
        </p:sp>
        <p:pic>
          <p:nvPicPr>
            <p:cNvPr id="94" name="Picture 9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0183" y="3456432"/>
              <a:ext cx="318894" cy="318894"/>
            </a:xfrm>
            <a:prstGeom prst="rect">
              <a:avLst/>
            </a:prstGeom>
          </p:spPr>
        </p:pic>
      </p:grpSp>
      <p:grpSp>
        <p:nvGrpSpPr>
          <p:cNvPr id="114" name="Nurturing"/>
          <p:cNvGrpSpPr/>
          <p:nvPr/>
        </p:nvGrpSpPr>
        <p:grpSpPr>
          <a:xfrm>
            <a:off x="5917984" y="467086"/>
            <a:ext cx="2758973" cy="461665"/>
            <a:chOff x="308849" y="2192498"/>
            <a:chExt cx="2758973" cy="461665"/>
          </a:xfrm>
        </p:grpSpPr>
        <p:sp>
          <p:nvSpPr>
            <p:cNvPr id="115" name="TextBox 114"/>
            <p:cNvSpPr txBox="1"/>
            <p:nvPr/>
          </p:nvSpPr>
          <p:spPr>
            <a:xfrm>
              <a:off x="737501" y="2192498"/>
              <a:ext cx="1898760"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NURTURING</a:t>
              </a:r>
            </a:p>
          </p:txBody>
        </p:sp>
        <p:cxnSp>
          <p:nvCxnSpPr>
            <p:cNvPr id="116" name="Straight Connector 115"/>
            <p:cNvCxnSpPr/>
            <p:nvPr/>
          </p:nvCxnSpPr>
          <p:spPr>
            <a:xfrm>
              <a:off x="308849" y="2439973"/>
              <a:ext cx="450564" cy="0"/>
            </a:xfrm>
            <a:prstGeom prst="line">
              <a:avLst/>
            </a:prstGeom>
            <a:noFill/>
            <a:ln w="12700" cap="flat" cmpd="sng" algn="ctr">
              <a:solidFill>
                <a:srgbClr val="72BD28"/>
              </a:solidFill>
              <a:prstDash val="solid"/>
            </a:ln>
            <a:effectLst/>
          </p:spPr>
        </p:cxnSp>
        <p:cxnSp>
          <p:nvCxnSpPr>
            <p:cNvPr id="117" name="Straight Connector 116"/>
            <p:cNvCxnSpPr/>
            <p:nvPr/>
          </p:nvCxnSpPr>
          <p:spPr>
            <a:xfrm>
              <a:off x="2617258" y="2439973"/>
              <a:ext cx="450564" cy="0"/>
            </a:xfrm>
            <a:prstGeom prst="line">
              <a:avLst/>
            </a:prstGeom>
            <a:noFill/>
            <a:ln w="12700" cap="flat" cmpd="sng" algn="ctr">
              <a:solidFill>
                <a:srgbClr val="72BD28"/>
              </a:solidFill>
              <a:prstDash val="solid"/>
            </a:ln>
            <a:effectLst/>
          </p:spPr>
        </p:cxnSp>
      </p:grpSp>
      <p:grpSp>
        <p:nvGrpSpPr>
          <p:cNvPr id="11" name="Group 10"/>
          <p:cNvGrpSpPr/>
          <p:nvPr/>
        </p:nvGrpSpPr>
        <p:grpSpPr>
          <a:xfrm>
            <a:off x="6135623" y="2788623"/>
            <a:ext cx="2286001" cy="553998"/>
            <a:chOff x="6281927" y="1278636"/>
            <a:chExt cx="2286001" cy="553998"/>
          </a:xfrm>
        </p:grpSpPr>
        <p:sp>
          <p:nvSpPr>
            <p:cNvPr id="2" name="Rectangle 1"/>
            <p:cNvSpPr/>
            <p:nvPr/>
          </p:nvSpPr>
          <p:spPr>
            <a:xfrm>
              <a:off x="6690360" y="1278636"/>
              <a:ext cx="1877568" cy="553998"/>
            </a:xfrm>
            <a:prstGeom prst="rect">
              <a:avLst/>
            </a:prstGeom>
          </p:spPr>
          <p:txBody>
            <a:bodyPr wrap="square">
              <a:spAutoFit/>
            </a:bodyPr>
            <a:lstStyle/>
            <a:p>
              <a:r>
                <a:rPr lang="en-US" sz="1000" dirty="0">
                  <a:solidFill>
                    <a:srgbClr val="83C34A"/>
                  </a:solidFill>
                  <a:latin typeface="Helvetica Neue Light" charset="0"/>
                  <a:ea typeface="Helvetica Neue Light" charset="0"/>
                  <a:cs typeface="Helvetica Neue Light" charset="0"/>
                </a:rPr>
                <a:t>Dynamic, Behavior-Based Email Drip Campaigns for Nurturing</a:t>
              </a:r>
            </a:p>
          </p:txBody>
        </p:sp>
        <p:pic>
          <p:nvPicPr>
            <p:cNvPr id="118" name="Picture 1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81927" y="1287204"/>
              <a:ext cx="346039" cy="346039"/>
            </a:xfrm>
            <a:prstGeom prst="rect">
              <a:avLst/>
            </a:prstGeom>
          </p:spPr>
        </p:pic>
      </p:grpSp>
      <p:grpSp>
        <p:nvGrpSpPr>
          <p:cNvPr id="52" name="Group 51"/>
          <p:cNvGrpSpPr/>
          <p:nvPr/>
        </p:nvGrpSpPr>
        <p:grpSpPr>
          <a:xfrm>
            <a:off x="6192506" y="1077468"/>
            <a:ext cx="2229118" cy="400110"/>
            <a:chOff x="6338810" y="1196340"/>
            <a:chExt cx="2229118" cy="400110"/>
          </a:xfrm>
        </p:grpSpPr>
        <p:pic>
          <p:nvPicPr>
            <p:cNvPr id="53" name="Picture 5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38810" y="1236711"/>
              <a:ext cx="312185" cy="312185"/>
            </a:xfrm>
            <a:prstGeom prst="rect">
              <a:avLst/>
            </a:prstGeom>
          </p:spPr>
        </p:pic>
        <p:sp>
          <p:nvSpPr>
            <p:cNvPr id="61" name="Rectangle 60"/>
            <p:cNvSpPr/>
            <p:nvPr/>
          </p:nvSpPr>
          <p:spPr>
            <a:xfrm>
              <a:off x="6690360" y="1196340"/>
              <a:ext cx="1877568" cy="400110"/>
            </a:xfrm>
            <a:prstGeom prst="rect">
              <a:avLst/>
            </a:prstGeom>
          </p:spPr>
          <p:txBody>
            <a:bodyPr wrap="square">
              <a:spAutoFit/>
            </a:bodyPr>
            <a:lstStyle/>
            <a:p>
              <a:r>
                <a:rPr lang="en-US" sz="1000" dirty="0" smtClean="0">
                  <a:solidFill>
                    <a:srgbClr val="83C34A"/>
                  </a:solidFill>
                  <a:latin typeface="Helvetica Neue Light" charset="0"/>
                  <a:ea typeface="Helvetica Neue Light" charset="0"/>
                  <a:cs typeface="Helvetica Neue Light" charset="0"/>
                </a:rPr>
                <a:t>Behavioral Based Lead Tracking (Life of the Lead)</a:t>
              </a:r>
              <a:endParaRPr lang="en-US" sz="1000" dirty="0">
                <a:solidFill>
                  <a:srgbClr val="83C34A"/>
                </a:solidFill>
                <a:latin typeface="Helvetica Neue Light" charset="0"/>
                <a:ea typeface="Helvetica Neue Light" charset="0"/>
                <a:cs typeface="Helvetica Neue Light" charset="0"/>
              </a:endParaRPr>
            </a:p>
          </p:txBody>
        </p:sp>
      </p:grpSp>
      <p:grpSp>
        <p:nvGrpSpPr>
          <p:cNvPr id="62" name="Group 61"/>
          <p:cNvGrpSpPr/>
          <p:nvPr/>
        </p:nvGrpSpPr>
        <p:grpSpPr>
          <a:xfrm>
            <a:off x="6172756" y="1655654"/>
            <a:ext cx="1740586" cy="400110"/>
            <a:chOff x="6319060" y="2121408"/>
            <a:chExt cx="1740586" cy="400110"/>
          </a:xfrm>
        </p:grpSpPr>
        <p:sp>
          <p:nvSpPr>
            <p:cNvPr id="63" name="Rectangle 62"/>
            <p:cNvSpPr/>
            <p:nvPr/>
          </p:nvSpPr>
          <p:spPr>
            <a:xfrm>
              <a:off x="6690360" y="2121408"/>
              <a:ext cx="1369286" cy="400110"/>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Dynamic List </a:t>
              </a:r>
              <a:r>
                <a:rPr lang="en-US" sz="1000" dirty="0" smtClean="0">
                  <a:solidFill>
                    <a:srgbClr val="83C34A"/>
                  </a:solidFill>
                  <a:latin typeface="Helvetica Neue Light" charset="0"/>
                  <a:ea typeface="Helvetica Neue Light" charset="0"/>
                  <a:cs typeface="Helvetica Neue Light" charset="0"/>
                </a:rPr>
                <a:t>Building</a:t>
              </a:r>
            </a:p>
            <a:p>
              <a:r>
                <a:rPr lang="en-US" sz="1000" dirty="0" smtClean="0">
                  <a:solidFill>
                    <a:srgbClr val="83C34A"/>
                  </a:solidFill>
                  <a:latin typeface="Helvetica Neue Light" charset="0"/>
                  <a:ea typeface="Helvetica Neue Light" charset="0"/>
                  <a:cs typeface="Helvetica Neue Light" charset="0"/>
                </a:rPr>
                <a:t>/</a:t>
              </a:r>
              <a:r>
                <a:rPr lang="en-US" sz="1000" dirty="0">
                  <a:solidFill>
                    <a:srgbClr val="83C34A"/>
                  </a:solidFill>
                  <a:latin typeface="Helvetica Neue Light" charset="0"/>
                  <a:ea typeface="Helvetica Neue Light" charset="0"/>
                  <a:cs typeface="Helvetica Neue Light" charset="0"/>
                </a:rPr>
                <a:t>Segmentation</a:t>
              </a:r>
            </a:p>
          </p:txBody>
        </p:sp>
        <p:pic>
          <p:nvPicPr>
            <p:cNvPr id="64" name="Picture 6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19060" y="2167128"/>
              <a:ext cx="339764" cy="339764"/>
            </a:xfrm>
            <a:prstGeom prst="rect">
              <a:avLst/>
            </a:prstGeom>
          </p:spPr>
        </p:pic>
      </p:grpSp>
      <p:sp>
        <p:nvSpPr>
          <p:cNvPr id="184" name="TOFU Blue"/>
          <p:cNvSpPr/>
          <p:nvPr/>
        </p:nvSpPr>
        <p:spPr>
          <a:xfrm rot="10800000">
            <a:off x="1452678" y="1231515"/>
            <a:ext cx="2910154" cy="771748"/>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85" name="MOFU Blue"/>
          <p:cNvSpPr/>
          <p:nvPr/>
        </p:nvSpPr>
        <p:spPr>
          <a:xfrm rot="10800000">
            <a:off x="1732282" y="2003263"/>
            <a:ext cx="2350945" cy="771748"/>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86" name="BOFU Blue"/>
          <p:cNvSpPr/>
          <p:nvPr/>
        </p:nvSpPr>
        <p:spPr>
          <a:xfrm rot="10800000">
            <a:off x="2020238" y="2770429"/>
            <a:ext cx="1771734" cy="1044080"/>
          </a:xfrm>
          <a:custGeom>
            <a:avLst/>
            <a:gdLst>
              <a:gd name="connsiteX0" fmla="*/ 0 w 1771734"/>
              <a:gd name="connsiteY0" fmla="*/ 1044080 h 1044080"/>
              <a:gd name="connsiteX1" fmla="*/ 383856 w 1771734"/>
              <a:gd name="connsiteY1" fmla="*/ 0 h 1044080"/>
              <a:gd name="connsiteX2" fmla="*/ 1387878 w 1771734"/>
              <a:gd name="connsiteY2" fmla="*/ 0 h 1044080"/>
              <a:gd name="connsiteX3" fmla="*/ 1771734 w 1771734"/>
              <a:gd name="connsiteY3" fmla="*/ 1044080 h 1044080"/>
              <a:gd name="connsiteX4" fmla="*/ 0 w 1771734"/>
              <a:gd name="connsiteY4" fmla="*/ 1044080 h 1044080"/>
              <a:gd name="connsiteX0" fmla="*/ 0 w 1771734"/>
              <a:gd name="connsiteY0" fmla="*/ 1044080 h 1044080"/>
              <a:gd name="connsiteX1" fmla="*/ 383856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 name="connsiteX0" fmla="*/ 0 w 1771734"/>
              <a:gd name="connsiteY0" fmla="*/ 1050955 h 1050955"/>
              <a:gd name="connsiteX1" fmla="*/ 260103 w 1771734"/>
              <a:gd name="connsiteY1" fmla="*/ 0 h 1050955"/>
              <a:gd name="connsiteX2" fmla="*/ 1470381 w 1771734"/>
              <a:gd name="connsiteY2" fmla="*/ 6875 h 1050955"/>
              <a:gd name="connsiteX3" fmla="*/ 1771734 w 1771734"/>
              <a:gd name="connsiteY3" fmla="*/ 1050955 h 1050955"/>
              <a:gd name="connsiteX4" fmla="*/ 0 w 1771734"/>
              <a:gd name="connsiteY4" fmla="*/ 1050955 h 1050955"/>
              <a:gd name="connsiteX0" fmla="*/ 0 w 1771734"/>
              <a:gd name="connsiteY0" fmla="*/ 1044080 h 1044080"/>
              <a:gd name="connsiteX1" fmla="*/ 294479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734" h="1044080">
                <a:moveTo>
                  <a:pt x="0" y="1044080"/>
                </a:moveTo>
                <a:lnTo>
                  <a:pt x="294479" y="0"/>
                </a:lnTo>
                <a:lnTo>
                  <a:pt x="1470381" y="0"/>
                </a:lnTo>
                <a:lnTo>
                  <a:pt x="1771734" y="1044080"/>
                </a:lnTo>
                <a:lnTo>
                  <a:pt x="0" y="1044080"/>
                </a:lnTo>
                <a:close/>
              </a:path>
            </a:pathLst>
          </a:cu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88" name="TOFU bckgrnd"/>
          <p:cNvSpPr>
            <a:spLocks noChangeArrowheads="1"/>
          </p:cNvSpPr>
          <p:nvPr/>
        </p:nvSpPr>
        <p:spPr bwMode="auto">
          <a:xfrm>
            <a:off x="396594" y="1226523"/>
            <a:ext cx="5063424" cy="769419"/>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189" name="arc"/>
          <p:cNvSpPr/>
          <p:nvPr/>
        </p:nvSpPr>
        <p:spPr>
          <a:xfrm>
            <a:off x="1415461" y="714561"/>
            <a:ext cx="2953407" cy="1244153"/>
          </a:xfrm>
          <a:prstGeom prst="arc">
            <a:avLst>
              <a:gd name="adj1" fmla="val 11097712"/>
              <a:gd name="adj2" fmla="val 21309156"/>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90" name="marketing"/>
          <p:cNvSpPr txBox="1"/>
          <p:nvPr/>
        </p:nvSpPr>
        <p:spPr>
          <a:xfrm>
            <a:off x="1921341" y="578902"/>
            <a:ext cx="1994200" cy="300082"/>
          </a:xfrm>
          <a:prstGeom prst="rect">
            <a:avLst/>
          </a:prstGeom>
          <a:noFill/>
        </p:spPr>
        <p:txBody>
          <a:bodyPr wrap="none" rtlCol="0">
            <a:prstTxWarp prst="textArchUp">
              <a:avLst/>
            </a:prstTxWarp>
            <a:spAutoFit/>
          </a:bodyPr>
          <a:lstStyle/>
          <a:p>
            <a:pPr algn="ctr"/>
            <a:r>
              <a:rPr lang="en-US" sz="1600" dirty="0" smtClean="0">
                <a:solidFill>
                  <a:prstClr val="black"/>
                </a:solidFill>
                <a:latin typeface="Helvetica Neue Light" charset="0"/>
                <a:ea typeface="Helvetica Neue Light" charset="0"/>
                <a:cs typeface="Helvetica Neue Light" charset="0"/>
              </a:rPr>
              <a:t>Traditional</a:t>
            </a:r>
            <a:r>
              <a:rPr lang="en-US" sz="1600" dirty="0" smtClean="0">
                <a:solidFill>
                  <a:prstClr val="black"/>
                </a:solidFill>
                <a:latin typeface="Helvetica Neue Thin" charset="0"/>
                <a:ea typeface="Helvetica Neue Thin" charset="0"/>
                <a:cs typeface="Helvetica Neue Thin" charset="0"/>
              </a:rPr>
              <a:t> Marketing</a:t>
            </a:r>
            <a:endParaRPr lang="en-US" sz="1600" dirty="0">
              <a:solidFill>
                <a:prstClr val="black"/>
              </a:solidFill>
              <a:latin typeface="Helvetica Neue Thin" charset="0"/>
              <a:ea typeface="Helvetica Neue Thin" charset="0"/>
              <a:cs typeface="Helvetica Neue Thin" charset="0"/>
            </a:endParaRPr>
          </a:p>
        </p:txBody>
      </p:sp>
      <p:sp>
        <p:nvSpPr>
          <p:cNvPr id="191" name="Oval 190"/>
          <p:cNvSpPr/>
          <p:nvPr/>
        </p:nvSpPr>
        <p:spPr>
          <a:xfrm>
            <a:off x="2456148" y="3017357"/>
            <a:ext cx="152667" cy="152667"/>
          </a:xfrm>
          <a:prstGeom prst="ellipse">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92" name="Oval 191"/>
          <p:cNvSpPr/>
          <p:nvPr/>
        </p:nvSpPr>
        <p:spPr>
          <a:xfrm>
            <a:off x="3262776" y="3157955"/>
            <a:ext cx="152667" cy="152667"/>
          </a:xfrm>
          <a:prstGeom prst="ellipse">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grpSp>
        <p:nvGrpSpPr>
          <p:cNvPr id="194" name="Messaging"/>
          <p:cNvGrpSpPr/>
          <p:nvPr/>
        </p:nvGrpSpPr>
        <p:grpSpPr>
          <a:xfrm>
            <a:off x="933919" y="1818308"/>
            <a:ext cx="3995078" cy="347396"/>
            <a:chOff x="1147561" y="2131814"/>
            <a:chExt cx="3995078" cy="347396"/>
          </a:xfrm>
        </p:grpSpPr>
        <p:cxnSp>
          <p:nvCxnSpPr>
            <p:cNvPr id="195" name="Straight Connector 194"/>
            <p:cNvCxnSpPr>
              <a:stCxn id="223" idx="3"/>
              <a:endCxn id="223" idx="2"/>
            </p:cNvCxnSpPr>
            <p:nvPr/>
          </p:nvCxnSpPr>
          <p:spPr>
            <a:xfrm>
              <a:off x="1147561" y="2306790"/>
              <a:ext cx="3995078"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6" name="Rounded Rectangle 195"/>
            <p:cNvSpPr/>
            <p:nvPr/>
          </p:nvSpPr>
          <p:spPr>
            <a:xfrm>
              <a:off x="2633492" y="2131814"/>
              <a:ext cx="944629" cy="347396"/>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Thin" charset="0"/>
                  <a:ea typeface="Helvetica Neue Thin" charset="0"/>
                  <a:cs typeface="Helvetica Neue Thin" charset="0"/>
                </a:rPr>
                <a:t>Nurturing</a:t>
              </a:r>
              <a:endParaRPr lang="en-US" sz="1050" dirty="0">
                <a:solidFill>
                  <a:prstClr val="white"/>
                </a:solidFill>
                <a:latin typeface="Helvetica Neue Thin" charset="0"/>
                <a:ea typeface="Helvetica Neue Thin" charset="0"/>
                <a:cs typeface="Helvetica Neue Thin" charset="0"/>
              </a:endParaRPr>
            </a:p>
          </p:txBody>
        </p:sp>
      </p:grpSp>
      <p:grpSp>
        <p:nvGrpSpPr>
          <p:cNvPr id="197" name="Closing"/>
          <p:cNvGrpSpPr/>
          <p:nvPr/>
        </p:nvGrpSpPr>
        <p:grpSpPr>
          <a:xfrm>
            <a:off x="2020237" y="2569342"/>
            <a:ext cx="1771735" cy="370820"/>
            <a:chOff x="2233879" y="2888817"/>
            <a:chExt cx="1771735" cy="370820"/>
          </a:xfrm>
        </p:grpSpPr>
        <p:cxnSp>
          <p:nvCxnSpPr>
            <p:cNvPr id="198" name="Straight Connector 197"/>
            <p:cNvCxnSpPr/>
            <p:nvPr/>
          </p:nvCxnSpPr>
          <p:spPr>
            <a:xfrm>
              <a:off x="2233879" y="3088512"/>
              <a:ext cx="1771735"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99" name="Rounded Rectangle 198"/>
            <p:cNvSpPr/>
            <p:nvPr/>
          </p:nvSpPr>
          <p:spPr>
            <a:xfrm>
              <a:off x="2676429" y="2888817"/>
              <a:ext cx="858754" cy="370820"/>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Thin" charset="0"/>
                  <a:ea typeface="Helvetica Neue Thin" charset="0"/>
                  <a:cs typeface="Helvetica Neue Thin" charset="0"/>
                </a:rPr>
                <a:t>Closing</a:t>
              </a:r>
              <a:endParaRPr lang="en-US" sz="1050" dirty="0">
                <a:solidFill>
                  <a:prstClr val="white"/>
                </a:solidFill>
                <a:latin typeface="Helvetica Neue Thin" charset="0"/>
                <a:ea typeface="Helvetica Neue Thin" charset="0"/>
                <a:cs typeface="Helvetica Neue Thin" charset="0"/>
              </a:endParaRPr>
            </a:p>
          </p:txBody>
        </p:sp>
      </p:grpSp>
      <p:grpSp>
        <p:nvGrpSpPr>
          <p:cNvPr id="200" name="Driving Leads"/>
          <p:cNvGrpSpPr/>
          <p:nvPr/>
        </p:nvGrpSpPr>
        <p:grpSpPr>
          <a:xfrm>
            <a:off x="396594" y="1057911"/>
            <a:ext cx="5063424" cy="370260"/>
            <a:chOff x="529074" y="1244185"/>
            <a:chExt cx="5063424" cy="370260"/>
          </a:xfrm>
        </p:grpSpPr>
        <p:cxnSp>
          <p:nvCxnSpPr>
            <p:cNvPr id="201" name="Straight Connector 200"/>
            <p:cNvCxnSpPr/>
            <p:nvPr/>
          </p:nvCxnSpPr>
          <p:spPr>
            <a:xfrm>
              <a:off x="529074" y="1416378"/>
              <a:ext cx="5063424" cy="0"/>
            </a:xfrm>
            <a:prstGeom prst="line">
              <a:avLst/>
            </a:prstGeom>
            <a:ln w="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202" name="Rounded Rectangle 201"/>
            <p:cNvSpPr/>
            <p:nvPr/>
          </p:nvSpPr>
          <p:spPr>
            <a:xfrm>
              <a:off x="2489979" y="1244185"/>
              <a:ext cx="1147654" cy="370260"/>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Helvetica Neue Thin" charset="0"/>
                  <a:ea typeface="Helvetica Neue Thin" charset="0"/>
                  <a:cs typeface="Helvetica Neue Thin" charset="0"/>
                </a:rPr>
                <a:t>Driving Leads</a:t>
              </a:r>
              <a:endParaRPr lang="en-US" sz="1050" dirty="0">
                <a:latin typeface="Helvetica Neue Thin" charset="0"/>
                <a:ea typeface="Helvetica Neue Thin" charset="0"/>
                <a:cs typeface="Helvetica Neue Thin" charset="0"/>
              </a:endParaRPr>
            </a:p>
          </p:txBody>
        </p:sp>
      </p:grpSp>
      <p:pic>
        <p:nvPicPr>
          <p:cNvPr id="203" name="Picture 20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64917" y="1534882"/>
            <a:ext cx="215636" cy="215636"/>
          </a:xfrm>
          <a:prstGeom prst="rect">
            <a:avLst/>
          </a:prstGeom>
        </p:spPr>
      </p:pic>
      <p:pic>
        <p:nvPicPr>
          <p:cNvPr id="204" name="Picture 20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40173" y="1363539"/>
            <a:ext cx="215636" cy="215636"/>
          </a:xfrm>
          <a:prstGeom prst="rect">
            <a:avLst/>
          </a:prstGeom>
        </p:spPr>
      </p:pic>
      <p:pic>
        <p:nvPicPr>
          <p:cNvPr id="205" name="Picture 20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97335" y="2372002"/>
            <a:ext cx="215636" cy="215636"/>
          </a:xfrm>
          <a:prstGeom prst="rect">
            <a:avLst/>
          </a:prstGeom>
        </p:spPr>
      </p:pic>
      <p:pic>
        <p:nvPicPr>
          <p:cNvPr id="206" name="Picture 20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96543" y="2452934"/>
            <a:ext cx="215636" cy="215636"/>
          </a:xfrm>
          <a:prstGeom prst="rect">
            <a:avLst/>
          </a:prstGeom>
        </p:spPr>
      </p:pic>
      <p:pic>
        <p:nvPicPr>
          <p:cNvPr id="207" name="Picture 20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430010" y="3010247"/>
            <a:ext cx="215636" cy="215636"/>
          </a:xfrm>
          <a:prstGeom prst="rect">
            <a:avLst/>
          </a:prstGeom>
        </p:spPr>
      </p:pic>
      <p:pic>
        <p:nvPicPr>
          <p:cNvPr id="208" name="Picture 20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231291" y="3151283"/>
            <a:ext cx="215636" cy="215636"/>
          </a:xfrm>
          <a:prstGeom prst="rect">
            <a:avLst/>
          </a:prstGeom>
        </p:spPr>
      </p:pic>
      <p:sp>
        <p:nvSpPr>
          <p:cNvPr id="214" name="TextBox 213"/>
          <p:cNvSpPr txBox="1"/>
          <p:nvPr/>
        </p:nvSpPr>
        <p:spPr>
          <a:xfrm>
            <a:off x="4631379" y="1219189"/>
            <a:ext cx="85943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Blog &amp; RSS Email</a:t>
            </a:r>
            <a:endParaRPr lang="en-US" sz="700" dirty="0">
              <a:solidFill>
                <a:srgbClr val="6BA340"/>
              </a:solidFill>
              <a:latin typeface="Helvetica Neue Light" charset="0"/>
              <a:ea typeface="Helvetica Neue Light" charset="0"/>
              <a:cs typeface="Helvetica Neue Light" charset="0"/>
            </a:endParaRPr>
          </a:p>
        </p:txBody>
      </p:sp>
      <p:sp>
        <p:nvSpPr>
          <p:cNvPr id="215" name="TextBox 214"/>
          <p:cNvSpPr txBox="1"/>
          <p:nvPr/>
        </p:nvSpPr>
        <p:spPr>
          <a:xfrm>
            <a:off x="4234023" y="134852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Campaign Tracking</a:t>
            </a:r>
            <a:endParaRPr lang="en-US" sz="700" dirty="0">
              <a:solidFill>
                <a:srgbClr val="6BA340"/>
              </a:solidFill>
              <a:latin typeface="Helvetica Neue Light" charset="0"/>
              <a:ea typeface="Helvetica Neue Light" charset="0"/>
              <a:cs typeface="Helvetica Neue Light" charset="0"/>
            </a:endParaRPr>
          </a:p>
        </p:txBody>
      </p:sp>
      <p:sp>
        <p:nvSpPr>
          <p:cNvPr id="216" name="TextBox 215"/>
          <p:cNvSpPr txBox="1"/>
          <p:nvPr/>
        </p:nvSpPr>
        <p:spPr>
          <a:xfrm>
            <a:off x="4153823" y="1627717"/>
            <a:ext cx="835265"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Dynamic Landing Pages</a:t>
            </a:r>
            <a:endParaRPr lang="en-US" sz="700" dirty="0">
              <a:solidFill>
                <a:srgbClr val="6BA340"/>
              </a:solidFill>
              <a:latin typeface="Helvetica Neue Light" charset="0"/>
              <a:ea typeface="Helvetica Neue Light" charset="0"/>
              <a:cs typeface="Helvetica Neue Light" charset="0"/>
            </a:endParaRPr>
          </a:p>
        </p:txBody>
      </p:sp>
      <p:sp>
        <p:nvSpPr>
          <p:cNvPr id="217" name="TextBox 216"/>
          <p:cNvSpPr txBox="1"/>
          <p:nvPr/>
        </p:nvSpPr>
        <p:spPr>
          <a:xfrm>
            <a:off x="1023019" y="167729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Reporting Analytics</a:t>
            </a:r>
            <a:endParaRPr lang="en-US" sz="700" dirty="0">
              <a:solidFill>
                <a:srgbClr val="6BA340"/>
              </a:solidFill>
              <a:latin typeface="Helvetica Neue Light" charset="0"/>
              <a:ea typeface="Helvetica Neue Light" charset="0"/>
              <a:cs typeface="Helvetica Neue Light" charset="0"/>
            </a:endParaRPr>
          </a:p>
        </p:txBody>
      </p:sp>
      <p:sp>
        <p:nvSpPr>
          <p:cNvPr id="218" name="TextBox 217"/>
          <p:cNvSpPr txBox="1"/>
          <p:nvPr/>
        </p:nvSpPr>
        <p:spPr>
          <a:xfrm>
            <a:off x="398638" y="1248496"/>
            <a:ext cx="633731"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Visitor ID</a:t>
            </a:r>
            <a:endParaRPr lang="en-US" sz="700" dirty="0">
              <a:solidFill>
                <a:srgbClr val="6BA340"/>
              </a:solidFill>
              <a:latin typeface="Helvetica Neue Light" charset="0"/>
              <a:ea typeface="Helvetica Neue Light" charset="0"/>
              <a:cs typeface="Helvetica Neue Light" charset="0"/>
            </a:endParaRPr>
          </a:p>
        </p:txBody>
      </p:sp>
      <p:sp>
        <p:nvSpPr>
          <p:cNvPr id="219" name="TextBox 218"/>
          <p:cNvSpPr txBox="1"/>
          <p:nvPr/>
        </p:nvSpPr>
        <p:spPr>
          <a:xfrm>
            <a:off x="671374" y="1580349"/>
            <a:ext cx="963152"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Google </a:t>
            </a:r>
            <a:r>
              <a:rPr lang="en-US" sz="700" dirty="0">
                <a:solidFill>
                  <a:srgbClr val="6BA340"/>
                </a:solidFill>
                <a:latin typeface="Helvetica Neue Light" charset="0"/>
                <a:ea typeface="Helvetica Neue Light" charset="0"/>
                <a:cs typeface="Helvetica Neue Light" charset="0"/>
              </a:rPr>
              <a:t> </a:t>
            </a:r>
            <a:r>
              <a:rPr lang="en-US" sz="700" dirty="0" smtClean="0">
                <a:solidFill>
                  <a:srgbClr val="6BA340"/>
                </a:solidFill>
                <a:latin typeface="Helvetica Neue Light" charset="0"/>
                <a:ea typeface="Helvetica Neue Light" charset="0"/>
                <a:cs typeface="Helvetica Neue Light" charset="0"/>
              </a:rPr>
              <a:t>AdWords</a:t>
            </a:r>
            <a:endParaRPr lang="en-US" sz="700" dirty="0">
              <a:solidFill>
                <a:srgbClr val="6BA340"/>
              </a:solidFill>
              <a:latin typeface="Helvetica Neue Light" charset="0"/>
              <a:ea typeface="Helvetica Neue Light" charset="0"/>
              <a:cs typeface="Helvetica Neue Light" charset="0"/>
            </a:endParaRPr>
          </a:p>
        </p:txBody>
      </p:sp>
      <p:sp>
        <p:nvSpPr>
          <p:cNvPr id="220" name="TextBox 219"/>
          <p:cNvSpPr txBox="1"/>
          <p:nvPr/>
        </p:nvSpPr>
        <p:spPr>
          <a:xfrm>
            <a:off x="851354" y="1211681"/>
            <a:ext cx="773930" cy="307777"/>
          </a:xfrm>
          <a:prstGeom prst="rect">
            <a:avLst/>
          </a:prstGeom>
          <a:noFill/>
        </p:spPr>
        <p:txBody>
          <a:bodyPr wrap="square" rtlCol="0">
            <a:spAutoFit/>
          </a:bodyPr>
          <a:lstStyle/>
          <a:p>
            <a:pPr algn="ctr"/>
            <a:r>
              <a:rPr lang="en-US" sz="700" dirty="0" smtClean="0">
                <a:solidFill>
                  <a:srgbClr val="6BA340"/>
                </a:solidFill>
                <a:latin typeface="Helvetica Neue" charset="0"/>
                <a:ea typeface="Helvetica Neue" charset="0"/>
                <a:cs typeface="Helvetica Neue" charset="0"/>
              </a:rPr>
              <a:t>Next Gen </a:t>
            </a:r>
          </a:p>
          <a:p>
            <a:pPr algn="ctr"/>
            <a:r>
              <a:rPr lang="en-US" sz="700" dirty="0" smtClean="0">
                <a:solidFill>
                  <a:srgbClr val="6BA340"/>
                </a:solidFill>
                <a:latin typeface="Helvetica Neue" charset="0"/>
                <a:ea typeface="Helvetica Neue" charset="0"/>
                <a:cs typeface="Helvetica Neue" charset="0"/>
              </a:rPr>
              <a:t>Emails</a:t>
            </a:r>
            <a:endParaRPr lang="en-US" sz="700" dirty="0">
              <a:solidFill>
                <a:srgbClr val="6BA340"/>
              </a:solidFill>
              <a:latin typeface="Helvetica Neue" charset="0"/>
              <a:ea typeface="Helvetica Neue" charset="0"/>
              <a:cs typeface="Helvetica Neue" charset="0"/>
            </a:endParaRPr>
          </a:p>
        </p:txBody>
      </p:sp>
      <p:grpSp>
        <p:nvGrpSpPr>
          <p:cNvPr id="226" name="Group 225"/>
          <p:cNvGrpSpPr/>
          <p:nvPr/>
        </p:nvGrpSpPr>
        <p:grpSpPr>
          <a:xfrm>
            <a:off x="990015" y="1979493"/>
            <a:ext cx="4020692" cy="835804"/>
            <a:chOff x="1136319" y="2162373"/>
            <a:chExt cx="4020692" cy="835804"/>
          </a:xfrm>
        </p:grpSpPr>
        <p:sp>
          <p:nvSpPr>
            <p:cNvPr id="227" name="TextBox 226"/>
            <p:cNvSpPr txBox="1"/>
            <p:nvPr/>
          </p:nvSpPr>
          <p:spPr>
            <a:xfrm>
              <a:off x="4091396" y="2220713"/>
              <a:ext cx="1065615"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Dynamic, Drip Campaigns</a:t>
              </a:r>
              <a:endParaRPr lang="en-US" sz="800" dirty="0">
                <a:solidFill>
                  <a:srgbClr val="6BA340"/>
                </a:solidFill>
                <a:latin typeface="Helvetica Neue Light" charset="0"/>
                <a:ea typeface="Helvetica Neue Light" charset="0"/>
                <a:cs typeface="Helvetica Neue Light" charset="0"/>
              </a:endParaRPr>
            </a:p>
          </p:txBody>
        </p:sp>
        <p:sp>
          <p:nvSpPr>
            <p:cNvPr id="228" name="TextBox 227"/>
            <p:cNvSpPr txBox="1"/>
            <p:nvPr/>
          </p:nvSpPr>
          <p:spPr>
            <a:xfrm>
              <a:off x="1423725" y="2586477"/>
              <a:ext cx="709996"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Lead Scoring</a:t>
              </a:r>
              <a:endParaRPr lang="en-US" sz="800" dirty="0">
                <a:solidFill>
                  <a:srgbClr val="6BA340"/>
                </a:solidFill>
                <a:latin typeface="Helvetica Neue Light" charset="0"/>
                <a:ea typeface="Helvetica Neue Light" charset="0"/>
                <a:cs typeface="Helvetica Neue Light" charset="0"/>
              </a:endParaRPr>
            </a:p>
          </p:txBody>
        </p:sp>
        <p:sp>
          <p:nvSpPr>
            <p:cNvPr id="229" name="TextBox 228"/>
            <p:cNvSpPr txBox="1"/>
            <p:nvPr/>
          </p:nvSpPr>
          <p:spPr>
            <a:xfrm>
              <a:off x="4005973" y="2659623"/>
              <a:ext cx="868730"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Dynamic List Building</a:t>
              </a:r>
              <a:endParaRPr lang="en-US" sz="800" dirty="0">
                <a:solidFill>
                  <a:srgbClr val="6BA340"/>
                </a:solidFill>
                <a:latin typeface="Helvetica Neue Light" charset="0"/>
                <a:ea typeface="Helvetica Neue Light" charset="0"/>
                <a:cs typeface="Helvetica Neue Light" charset="0"/>
              </a:endParaRPr>
            </a:p>
          </p:txBody>
        </p:sp>
        <p:sp>
          <p:nvSpPr>
            <p:cNvPr id="230" name="TextBox 229"/>
            <p:cNvSpPr txBox="1"/>
            <p:nvPr/>
          </p:nvSpPr>
          <p:spPr>
            <a:xfrm>
              <a:off x="1136319" y="2162373"/>
              <a:ext cx="817807" cy="461665"/>
            </a:xfrm>
            <a:prstGeom prst="rect">
              <a:avLst/>
            </a:prstGeom>
            <a:noFill/>
          </p:spPr>
          <p:txBody>
            <a:bodyPr wrap="square" rtlCol="0">
              <a:spAutoFit/>
            </a:bodyPr>
            <a:lstStyle/>
            <a:p>
              <a:pPr algn="ctr"/>
              <a:r>
                <a:rPr lang="en-US" sz="800" dirty="0">
                  <a:solidFill>
                    <a:srgbClr val="6BA340"/>
                  </a:solidFill>
                  <a:latin typeface="Helvetica Neue Light" charset="0"/>
                  <a:ea typeface="Helvetica Neue Light" charset="0"/>
                  <a:cs typeface="Helvetica Neue Light" charset="0"/>
                </a:rPr>
                <a:t>Behavioral Based Lead Tracking</a:t>
              </a:r>
            </a:p>
          </p:txBody>
        </p:sp>
      </p:grpSp>
      <p:grpSp>
        <p:nvGrpSpPr>
          <p:cNvPr id="3" name="Group 2"/>
          <p:cNvGrpSpPr/>
          <p:nvPr/>
        </p:nvGrpSpPr>
        <p:grpSpPr>
          <a:xfrm>
            <a:off x="6204898" y="3426063"/>
            <a:ext cx="2246777" cy="266541"/>
            <a:chOff x="6204898" y="3426063"/>
            <a:chExt cx="2246777" cy="266541"/>
          </a:xfrm>
        </p:grpSpPr>
        <p:pic>
          <p:nvPicPr>
            <p:cNvPr id="55" name="Picture 54"/>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204898" y="3426063"/>
              <a:ext cx="264219" cy="262358"/>
            </a:xfrm>
            <a:prstGeom prst="rect">
              <a:avLst/>
            </a:prstGeom>
          </p:spPr>
        </p:pic>
        <p:sp>
          <p:nvSpPr>
            <p:cNvPr id="56" name="Rectangle 55"/>
            <p:cNvSpPr/>
            <p:nvPr/>
          </p:nvSpPr>
          <p:spPr>
            <a:xfrm>
              <a:off x="6574107" y="3446383"/>
              <a:ext cx="1877568" cy="246221"/>
            </a:xfrm>
            <a:prstGeom prst="rect">
              <a:avLst/>
            </a:prstGeom>
          </p:spPr>
          <p:txBody>
            <a:bodyPr wrap="square">
              <a:spAutoFit/>
            </a:bodyPr>
            <a:lstStyle/>
            <a:p>
              <a:r>
                <a:rPr lang="en-US" sz="1000" dirty="0" smtClean="0">
                  <a:solidFill>
                    <a:srgbClr val="83C34A"/>
                  </a:solidFill>
                  <a:latin typeface="Helvetica Neue Light" charset="0"/>
                  <a:ea typeface="Helvetica Neue Light" charset="0"/>
                  <a:cs typeface="Helvetica Neue Light" charset="0"/>
                </a:rPr>
                <a:t>Personas</a:t>
              </a:r>
              <a:endParaRPr lang="en-US" sz="1000" dirty="0">
                <a:solidFill>
                  <a:srgbClr val="83C34A"/>
                </a:solidFill>
                <a:latin typeface="Helvetica Neue Light" charset="0"/>
                <a:ea typeface="Helvetica Neue Light" charset="0"/>
                <a:cs typeface="Helvetica Neue Light" charset="0"/>
              </a:endParaRPr>
            </a:p>
          </p:txBody>
        </p:sp>
      </p:grpSp>
      <p:sp>
        <p:nvSpPr>
          <p:cNvPr id="58" name="TextBox 57"/>
          <p:cNvSpPr txBox="1"/>
          <p:nvPr/>
        </p:nvSpPr>
        <p:spPr>
          <a:xfrm>
            <a:off x="3877542" y="2297306"/>
            <a:ext cx="633731" cy="21544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Personas</a:t>
            </a:r>
            <a:endParaRPr lang="en-US" sz="800" dirty="0">
              <a:solidFill>
                <a:srgbClr val="6BA340"/>
              </a:solidFill>
              <a:latin typeface="Helvetica Neue Light" charset="0"/>
              <a:ea typeface="Helvetica Neue Light" charset="0"/>
              <a:cs typeface="Helvetica Neue Light" charset="0"/>
            </a:endParaRPr>
          </a:p>
        </p:txBody>
      </p:sp>
    </p:spTree>
    <p:extLst>
      <p:ext uri="{BB962C8B-B14F-4D97-AF65-F5344CB8AC3E}">
        <p14:creationId xmlns:p14="http://schemas.microsoft.com/office/powerpoint/2010/main" val="191073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l="-1"/>
          <a:stretch/>
        </p:blipFill>
        <p:spPr>
          <a:xfrm>
            <a:off x="1614342" y="1441534"/>
            <a:ext cx="3935853" cy="2782465"/>
          </a:xfrm>
          <a:prstGeom prst="rect">
            <a:avLst/>
          </a:prstGeom>
          <a:ln>
            <a:solidFill>
              <a:schemeClr val="bg1">
                <a:lumMod val="85000"/>
              </a:schemeClr>
            </a:solidFill>
          </a:ln>
          <a:effectLst>
            <a:outerShdw blurRad="50800" dist="76200" dir="10800000" algn="r" rotWithShape="0">
              <a:prstClr val="black">
                <a:alpha val="3000"/>
              </a:prstClr>
            </a:outerShdw>
          </a:effectLst>
        </p:spPr>
      </p:pic>
      <p:grpSp>
        <p:nvGrpSpPr>
          <p:cNvPr id="179" name="Lead Gen"/>
          <p:cNvGrpSpPr/>
          <p:nvPr/>
        </p:nvGrpSpPr>
        <p:grpSpPr>
          <a:xfrm>
            <a:off x="2047729" y="419755"/>
            <a:ext cx="5203172" cy="769441"/>
            <a:chOff x="-900678" y="2014226"/>
            <a:chExt cx="5203172" cy="769441"/>
          </a:xfrm>
        </p:grpSpPr>
        <p:sp>
          <p:nvSpPr>
            <p:cNvPr id="180" name="TextBox 179"/>
            <p:cNvSpPr txBox="1"/>
            <p:nvPr/>
          </p:nvSpPr>
          <p:spPr>
            <a:xfrm>
              <a:off x="-585328" y="2014226"/>
              <a:ext cx="4589388" cy="769441"/>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Behavioral Based Lead Tracking </a:t>
              </a:r>
              <a:r>
                <a:rPr lang="en-US" sz="2000" kern="0" dirty="0" smtClean="0">
                  <a:solidFill>
                    <a:schemeClr val="tx1">
                      <a:lumMod val="65000"/>
                      <a:lumOff val="35000"/>
                    </a:schemeClr>
                  </a:solidFill>
                  <a:latin typeface="Helvetica Neue Thin" charset="0"/>
                  <a:ea typeface="Helvetica Neue Thin" charset="0"/>
                  <a:cs typeface="Helvetica Neue Thin" charset="0"/>
                  <a:sym typeface="Arial"/>
                </a:rPr>
                <a:t>(Life of the Lead)</a:t>
              </a:r>
              <a:endParaRPr lang="en-US" sz="2000" kern="0" dirty="0">
                <a:solidFill>
                  <a:schemeClr val="tx1">
                    <a:lumMod val="65000"/>
                    <a:lumOff val="35000"/>
                  </a:schemeClr>
                </a:solidFill>
                <a:latin typeface="Helvetica Neue Thin" charset="0"/>
                <a:ea typeface="Helvetica Neue Thin" charset="0"/>
                <a:cs typeface="Helvetica Neue Thin" charset="0"/>
                <a:sym typeface="Arial"/>
              </a:endParaRPr>
            </a:p>
          </p:txBody>
        </p:sp>
        <p:cxnSp>
          <p:nvCxnSpPr>
            <p:cNvPr id="181" name="Straight Connector 180"/>
            <p:cNvCxnSpPr/>
            <p:nvPr/>
          </p:nvCxnSpPr>
          <p:spPr>
            <a:xfrm>
              <a:off x="-900678" y="2268718"/>
              <a:ext cx="450564" cy="0"/>
            </a:xfrm>
            <a:prstGeom prst="line">
              <a:avLst/>
            </a:prstGeom>
            <a:noFill/>
            <a:ln w="12700" cap="flat" cmpd="sng" algn="ctr">
              <a:solidFill>
                <a:srgbClr val="72BD28"/>
              </a:solidFill>
              <a:prstDash val="solid"/>
            </a:ln>
            <a:effectLst/>
          </p:spPr>
        </p:cxnSp>
        <p:cxnSp>
          <p:nvCxnSpPr>
            <p:cNvPr id="13" name="Straight Connector 12"/>
            <p:cNvCxnSpPr/>
            <p:nvPr/>
          </p:nvCxnSpPr>
          <p:spPr>
            <a:xfrm>
              <a:off x="3851930" y="2268718"/>
              <a:ext cx="450564" cy="0"/>
            </a:xfrm>
            <a:prstGeom prst="line">
              <a:avLst/>
            </a:prstGeom>
            <a:noFill/>
            <a:ln w="12700" cap="flat" cmpd="sng" algn="ctr">
              <a:solidFill>
                <a:srgbClr val="72BD28"/>
              </a:solidFill>
              <a:prstDash val="solid"/>
            </a:ln>
            <a:effectLst/>
          </p:spPr>
        </p:cxnSp>
      </p:grpSp>
      <p:pic>
        <p:nvPicPr>
          <p:cNvPr id="12" name="Picture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57773" y="2090256"/>
            <a:ext cx="3333151" cy="1265276"/>
          </a:xfrm>
          <a:prstGeom prst="rect">
            <a:avLst/>
          </a:prstGeom>
          <a:ln>
            <a:solidFill>
              <a:schemeClr val="bg1">
                <a:lumMod val="85000"/>
              </a:schemeClr>
            </a:solidFill>
          </a:ln>
          <a:effectLst>
            <a:outerShdw blurRad="50800" dist="76200" dir="10800000" algn="r" rotWithShape="0">
              <a:prstClr val="black">
                <a:alpha val="3000"/>
              </a:prstClr>
            </a:outerShdw>
          </a:effectLst>
        </p:spPr>
      </p:pic>
    </p:spTree>
    <p:extLst>
      <p:ext uri="{BB962C8B-B14F-4D97-AF65-F5344CB8AC3E}">
        <p14:creationId xmlns:p14="http://schemas.microsoft.com/office/powerpoint/2010/main" val="4628478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2"/>
                                        </p:tgtEl>
                                      </p:cBhvr>
                                    </p:animEffect>
                                    <p:animScale>
                                      <p:cBhvr>
                                        <p:cTn id="19"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Lead Gen"/>
          <p:cNvGrpSpPr/>
          <p:nvPr/>
        </p:nvGrpSpPr>
        <p:grpSpPr>
          <a:xfrm>
            <a:off x="2363079" y="438538"/>
            <a:ext cx="4589388" cy="461665"/>
            <a:chOff x="-585328" y="2192498"/>
            <a:chExt cx="4589388" cy="461665"/>
          </a:xfrm>
        </p:grpSpPr>
        <p:sp>
          <p:nvSpPr>
            <p:cNvPr id="180" name="TextBox 179"/>
            <p:cNvSpPr txBox="1"/>
            <p:nvPr/>
          </p:nvSpPr>
          <p:spPr>
            <a:xfrm>
              <a:off x="-585328" y="2192498"/>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Lead Scoring</a:t>
              </a:r>
            </a:p>
          </p:txBody>
        </p:sp>
        <p:cxnSp>
          <p:nvCxnSpPr>
            <p:cNvPr id="181" name="Straight Connector 180"/>
            <p:cNvCxnSpPr/>
            <p:nvPr/>
          </p:nvCxnSpPr>
          <p:spPr>
            <a:xfrm>
              <a:off x="322957" y="2439973"/>
              <a:ext cx="450564" cy="0"/>
            </a:xfrm>
            <a:prstGeom prst="line">
              <a:avLst/>
            </a:prstGeom>
            <a:noFill/>
            <a:ln w="12700" cap="flat" cmpd="sng" algn="ctr">
              <a:solidFill>
                <a:srgbClr val="72BD28"/>
              </a:solidFill>
              <a:prstDash val="solid"/>
            </a:ln>
            <a:effectLst/>
          </p:spPr>
        </p:cxnSp>
        <p:cxnSp>
          <p:nvCxnSpPr>
            <p:cNvPr id="182" name="Straight Connector 181"/>
            <p:cNvCxnSpPr/>
            <p:nvPr/>
          </p:nvCxnSpPr>
          <p:spPr>
            <a:xfrm>
              <a:off x="2659282" y="2439973"/>
              <a:ext cx="450564" cy="0"/>
            </a:xfrm>
            <a:prstGeom prst="line">
              <a:avLst/>
            </a:prstGeom>
            <a:noFill/>
            <a:ln w="12700" cap="flat" cmpd="sng" algn="ctr">
              <a:solidFill>
                <a:srgbClr val="72BD28"/>
              </a:solidFill>
              <a:prstDash val="solid"/>
            </a:ln>
            <a:effectLst/>
          </p:spPr>
        </p:cxnSp>
      </p:grpSp>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01614" y="1282045"/>
            <a:ext cx="3935854" cy="2782465"/>
          </a:xfrm>
          <a:prstGeom prst="rect">
            <a:avLst/>
          </a:prstGeom>
          <a:ln>
            <a:solidFill>
              <a:schemeClr val="bg1">
                <a:lumMod val="85000"/>
              </a:schemeClr>
            </a:solidFill>
          </a:ln>
          <a:effectLst>
            <a:outerShdw blurRad="50800" dist="76200" dir="10800000" algn="r" rotWithShape="0">
              <a:prstClr val="black">
                <a:alpha val="3000"/>
              </a:prstClr>
            </a:outerShdw>
          </a:effectLst>
        </p:spPr>
      </p:pic>
      <p:pic>
        <p:nvPicPr>
          <p:cNvPr id="13" name="Picture 12"/>
          <p:cNvPicPr>
            <a:picLocks noChangeAspect="1"/>
          </p:cNvPicPr>
          <p:nvPr/>
        </p:nvPicPr>
        <p:blipFill rotWithShape="1">
          <a:blip r:embed="rId4" cstate="email">
            <a:extLst>
              <a:ext uri="{28A0092B-C50C-407E-A947-70E740481C1C}">
                <a14:useLocalDpi xmlns:a14="http://schemas.microsoft.com/office/drawing/2010/main"/>
              </a:ext>
            </a:extLst>
          </a:blip>
          <a:srcRect l="-1" r="-1"/>
          <a:stretch/>
        </p:blipFill>
        <p:spPr>
          <a:xfrm>
            <a:off x="3582268" y="2006600"/>
            <a:ext cx="4270355" cy="1049868"/>
          </a:xfrm>
          <a:prstGeom prst="rect">
            <a:avLst/>
          </a:prstGeom>
          <a:ln>
            <a:solidFill>
              <a:schemeClr val="bg1">
                <a:lumMod val="85000"/>
              </a:schemeClr>
            </a:solidFill>
          </a:ln>
          <a:effectLst>
            <a:outerShdw blurRad="50800" dist="76200" dir="10800000" algn="r" rotWithShape="0">
              <a:prstClr val="black">
                <a:alpha val="3000"/>
              </a:prstClr>
            </a:outerShdw>
          </a:effectLst>
        </p:spPr>
      </p:pic>
    </p:spTree>
    <p:extLst>
      <p:ext uri="{BB962C8B-B14F-4D97-AF65-F5344CB8AC3E}">
        <p14:creationId xmlns:p14="http://schemas.microsoft.com/office/powerpoint/2010/main" val="9937548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1+#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3"/>
                                        </p:tgtEl>
                                      </p:cBhvr>
                                    </p:animEffect>
                                    <p:animScale>
                                      <p:cBhvr>
                                        <p:cTn id="19"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28802" y="1282044"/>
            <a:ext cx="3935856" cy="2782465"/>
          </a:xfrm>
          <a:prstGeom prst="rect">
            <a:avLst/>
          </a:prstGeom>
          <a:ln>
            <a:solidFill>
              <a:schemeClr val="bg1">
                <a:lumMod val="85000"/>
              </a:schemeClr>
            </a:solidFill>
          </a:ln>
          <a:effectLst>
            <a:outerShdw blurRad="50800" dist="76200" dir="10800000" algn="r" rotWithShape="0">
              <a:prstClr val="black">
                <a:alpha val="3000"/>
              </a:prstClr>
            </a:outerShdw>
          </a:effectLst>
        </p:spPr>
      </p:pic>
      <p:grpSp>
        <p:nvGrpSpPr>
          <p:cNvPr id="179" name="Lead Gen"/>
          <p:cNvGrpSpPr/>
          <p:nvPr/>
        </p:nvGrpSpPr>
        <p:grpSpPr>
          <a:xfrm>
            <a:off x="2363079" y="438538"/>
            <a:ext cx="4589388" cy="461665"/>
            <a:chOff x="-585328" y="2192498"/>
            <a:chExt cx="4589388" cy="461665"/>
          </a:xfrm>
        </p:grpSpPr>
        <p:sp>
          <p:nvSpPr>
            <p:cNvPr id="180" name="TextBox 179"/>
            <p:cNvSpPr txBox="1"/>
            <p:nvPr/>
          </p:nvSpPr>
          <p:spPr>
            <a:xfrm>
              <a:off x="-585328" y="2192498"/>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Dynamic List Building</a:t>
              </a:r>
              <a:endParaRPr lang="en-US" sz="2400" kern="0" dirty="0">
                <a:solidFill>
                  <a:schemeClr val="tx1">
                    <a:lumMod val="65000"/>
                    <a:lumOff val="35000"/>
                  </a:schemeClr>
                </a:solidFill>
                <a:latin typeface="Helvetica Neue Thin" charset="0"/>
                <a:ea typeface="Helvetica Neue Thin" charset="0"/>
                <a:cs typeface="Helvetica Neue Thin" charset="0"/>
                <a:sym typeface="Arial"/>
              </a:endParaRPr>
            </a:p>
          </p:txBody>
        </p:sp>
        <p:cxnSp>
          <p:nvCxnSpPr>
            <p:cNvPr id="181" name="Straight Connector 180"/>
            <p:cNvCxnSpPr/>
            <p:nvPr/>
          </p:nvCxnSpPr>
          <p:spPr>
            <a:xfrm>
              <a:off x="-208671" y="2439973"/>
              <a:ext cx="450564" cy="0"/>
            </a:xfrm>
            <a:prstGeom prst="line">
              <a:avLst/>
            </a:prstGeom>
            <a:noFill/>
            <a:ln w="12700" cap="flat" cmpd="sng" algn="ctr">
              <a:solidFill>
                <a:srgbClr val="72BD28"/>
              </a:solidFill>
              <a:prstDash val="solid"/>
            </a:ln>
            <a:effectLst/>
          </p:spPr>
        </p:cxnSp>
        <p:cxnSp>
          <p:nvCxnSpPr>
            <p:cNvPr id="182" name="Straight Connector 181"/>
            <p:cNvCxnSpPr/>
            <p:nvPr/>
          </p:nvCxnSpPr>
          <p:spPr>
            <a:xfrm>
              <a:off x="3169644" y="2439973"/>
              <a:ext cx="450564" cy="0"/>
            </a:xfrm>
            <a:prstGeom prst="line">
              <a:avLst/>
            </a:prstGeom>
            <a:noFill/>
            <a:ln w="12700" cap="flat" cmpd="sng" algn="ctr">
              <a:solidFill>
                <a:srgbClr val="72BD28"/>
              </a:solidFill>
              <a:prstDash val="solid"/>
            </a:ln>
            <a:effectLst/>
          </p:spPr>
        </p:cxnSp>
      </p:grpSp>
      <p:pic>
        <p:nvPicPr>
          <p:cNvPr id="17" name="Picture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33708" y="1219200"/>
            <a:ext cx="3316922" cy="2912534"/>
          </a:xfrm>
          <a:prstGeom prst="rect">
            <a:avLst/>
          </a:prstGeom>
          <a:ln>
            <a:solidFill>
              <a:schemeClr val="bg1">
                <a:lumMod val="85000"/>
              </a:schemeClr>
            </a:solidFill>
          </a:ln>
          <a:effectLst>
            <a:outerShdw blurRad="50800" dist="76200" dir="10800000" algn="r" rotWithShape="0">
              <a:prstClr val="black">
                <a:alpha val="3000"/>
              </a:prstClr>
            </a:outerShdw>
          </a:effectLst>
        </p:spPr>
      </p:pic>
    </p:spTree>
    <p:extLst>
      <p:ext uri="{BB962C8B-B14F-4D97-AF65-F5344CB8AC3E}">
        <p14:creationId xmlns:p14="http://schemas.microsoft.com/office/powerpoint/2010/main" val="12524830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18"/>
                                        </p:tgtEl>
                                      </p:cBhvr>
                                    </p:animEffect>
                                    <p:animScale>
                                      <p:cBhvr>
                                        <p:cTn id="16" dur="250" autoRev="1" fill="hold"/>
                                        <p:tgtEl>
                                          <p:spTgt spid="18"/>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7"/>
                                        </p:tgtEl>
                                      </p:cBhvr>
                                    </p:animEffect>
                                    <p:animScale>
                                      <p:cBhvr>
                                        <p:cTn id="19" dur="250" autoRev="1" fill="hold"/>
                                        <p:tgtEl>
                                          <p:spTgt spid="1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9" name="Lead Gen"/>
          <p:cNvGrpSpPr/>
          <p:nvPr/>
        </p:nvGrpSpPr>
        <p:grpSpPr>
          <a:xfrm>
            <a:off x="2363079" y="438538"/>
            <a:ext cx="4589388" cy="461665"/>
            <a:chOff x="-585328" y="2192498"/>
            <a:chExt cx="4589388" cy="461665"/>
          </a:xfrm>
        </p:grpSpPr>
        <p:sp>
          <p:nvSpPr>
            <p:cNvPr id="180" name="TextBox 179"/>
            <p:cNvSpPr txBox="1"/>
            <p:nvPr/>
          </p:nvSpPr>
          <p:spPr>
            <a:xfrm>
              <a:off x="-585328" y="2192498"/>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Personas</a:t>
              </a:r>
              <a:endParaRPr lang="en-US" sz="2400" kern="0" dirty="0">
                <a:solidFill>
                  <a:schemeClr val="tx1">
                    <a:lumMod val="65000"/>
                    <a:lumOff val="35000"/>
                  </a:schemeClr>
                </a:solidFill>
                <a:latin typeface="Helvetica Neue Thin" charset="0"/>
                <a:ea typeface="Helvetica Neue Thin" charset="0"/>
                <a:cs typeface="Helvetica Neue Thin" charset="0"/>
                <a:sym typeface="Arial"/>
              </a:endParaRPr>
            </a:p>
          </p:txBody>
        </p:sp>
        <p:cxnSp>
          <p:nvCxnSpPr>
            <p:cNvPr id="181" name="Straight Connector 180"/>
            <p:cNvCxnSpPr/>
            <p:nvPr/>
          </p:nvCxnSpPr>
          <p:spPr>
            <a:xfrm>
              <a:off x="213434" y="2439973"/>
              <a:ext cx="738130" cy="0"/>
            </a:xfrm>
            <a:prstGeom prst="line">
              <a:avLst/>
            </a:prstGeom>
            <a:noFill/>
            <a:ln w="12700" cap="flat" cmpd="sng" algn="ctr">
              <a:solidFill>
                <a:srgbClr val="72BD28"/>
              </a:solidFill>
              <a:prstDash val="solid"/>
            </a:ln>
            <a:effectLst/>
          </p:spPr>
        </p:cxnSp>
        <p:cxnSp>
          <p:nvCxnSpPr>
            <p:cNvPr id="182" name="Straight Connector 181"/>
            <p:cNvCxnSpPr/>
            <p:nvPr/>
          </p:nvCxnSpPr>
          <p:spPr>
            <a:xfrm>
              <a:off x="2383757" y="2439973"/>
              <a:ext cx="771181" cy="0"/>
            </a:xfrm>
            <a:prstGeom prst="line">
              <a:avLst/>
            </a:prstGeom>
            <a:noFill/>
            <a:ln w="12700" cap="flat" cmpd="sng" algn="ctr">
              <a:solidFill>
                <a:srgbClr val="72BD28"/>
              </a:solidFill>
              <a:prstDash val="solid"/>
            </a:ln>
            <a:effectLst/>
          </p:spPr>
        </p:cxnSp>
      </p:grpSp>
      <p:grpSp>
        <p:nvGrpSpPr>
          <p:cNvPr id="11" name="Group 10"/>
          <p:cNvGrpSpPr/>
          <p:nvPr/>
        </p:nvGrpSpPr>
        <p:grpSpPr>
          <a:xfrm>
            <a:off x="1449845" y="1286359"/>
            <a:ext cx="3311907" cy="3221347"/>
            <a:chOff x="1278873" y="1120061"/>
            <a:chExt cx="3482880" cy="3387645"/>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8873" y="1120061"/>
              <a:ext cx="3482880" cy="3387645"/>
            </a:xfrm>
            <a:prstGeom prst="rect">
              <a:avLst/>
            </a:prstGeom>
            <a:effectLst>
              <a:outerShdw blurRad="50800" dist="76200" dir="2700000" algn="tl" rotWithShape="0">
                <a:prstClr val="black">
                  <a:alpha val="14000"/>
                </a:prstClr>
              </a:outerShdw>
            </a:effectLst>
          </p:spPr>
        </p:pic>
        <p:sp>
          <p:nvSpPr>
            <p:cNvPr id="19" name="Rectangle 18"/>
            <p:cNvSpPr/>
            <p:nvPr/>
          </p:nvSpPr>
          <p:spPr>
            <a:xfrm>
              <a:off x="1278873" y="1120061"/>
              <a:ext cx="3482880" cy="3387645"/>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4063327" y="1720776"/>
            <a:ext cx="3892284" cy="2275026"/>
            <a:chOff x="3862393" y="1603331"/>
            <a:chExt cx="4093218" cy="2392471"/>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62393" y="1603331"/>
              <a:ext cx="4093218" cy="2392471"/>
            </a:xfrm>
            <a:prstGeom prst="rect">
              <a:avLst/>
            </a:prstGeom>
            <a:ln>
              <a:solidFill>
                <a:schemeClr val="bg2"/>
              </a:solidFill>
            </a:ln>
            <a:effectLst>
              <a:outerShdw blurRad="50800" dist="76200" dir="6600000" algn="tl" rotWithShape="0">
                <a:prstClr val="black">
                  <a:alpha val="13000"/>
                </a:prstClr>
              </a:outerShdw>
            </a:effectLst>
          </p:spPr>
        </p:pic>
        <p:sp>
          <p:nvSpPr>
            <p:cNvPr id="9" name="Rectangle 8"/>
            <p:cNvSpPr/>
            <p:nvPr/>
          </p:nvSpPr>
          <p:spPr>
            <a:xfrm>
              <a:off x="3862393" y="1603331"/>
              <a:ext cx="4093218" cy="2392471"/>
            </a:xfrm>
            <a:prstGeom prst="rect">
              <a:avLst/>
            </a:prstGeom>
            <a:no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415652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11"/>
                                        </p:tgtEl>
                                      </p:cBhvr>
                                    </p:animEffect>
                                    <p:animScale>
                                      <p:cBhvr>
                                        <p:cTn id="16" dur="250" autoRev="1" fill="hold"/>
                                        <p:tgtEl>
                                          <p:spTgt spid="11"/>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0"/>
                                        </p:tgtEl>
                                      </p:cBhvr>
                                    </p:animEffect>
                                    <p:animScale>
                                      <p:cBhvr>
                                        <p:cTn id="19"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MOFU bckgrnd"/>
          <p:cNvSpPr>
            <a:spLocks noChangeArrowheads="1"/>
          </p:cNvSpPr>
          <p:nvPr/>
        </p:nvSpPr>
        <p:spPr bwMode="auto">
          <a:xfrm>
            <a:off x="933919" y="1993284"/>
            <a:ext cx="3995352" cy="776556"/>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133" name="panel 8"/>
          <p:cNvSpPr>
            <a:spLocks noChangeArrowheads="1"/>
          </p:cNvSpPr>
          <p:nvPr/>
        </p:nvSpPr>
        <p:spPr bwMode="auto">
          <a:xfrm>
            <a:off x="1352711" y="2768235"/>
            <a:ext cx="3152130" cy="1044623"/>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pPr algn="ctr"/>
            <a:endParaRPr lang="en-US" dirty="0">
              <a:solidFill>
                <a:prstClr val="black"/>
              </a:solidFill>
            </a:endParaRPr>
          </a:p>
        </p:txBody>
      </p:sp>
      <p:sp>
        <p:nvSpPr>
          <p:cNvPr id="125" name="TOFU Blue"/>
          <p:cNvSpPr/>
          <p:nvPr/>
        </p:nvSpPr>
        <p:spPr>
          <a:xfrm rot="10800000">
            <a:off x="1452678" y="1231515"/>
            <a:ext cx="2910154" cy="771748"/>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26" name="MOFU Blue"/>
          <p:cNvSpPr/>
          <p:nvPr/>
        </p:nvSpPr>
        <p:spPr>
          <a:xfrm rot="10800000">
            <a:off x="1732282" y="2003263"/>
            <a:ext cx="2350945" cy="771748"/>
          </a:xfrm>
          <a:prstGeom prst="trapezoid">
            <a:avLst>
              <a:gd name="adj" fmla="val 36765"/>
            </a:avLst>
          </a:pr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27" name="BOFU Blue"/>
          <p:cNvSpPr/>
          <p:nvPr/>
        </p:nvSpPr>
        <p:spPr>
          <a:xfrm rot="10800000">
            <a:off x="2020238" y="2770429"/>
            <a:ext cx="1771734" cy="1044080"/>
          </a:xfrm>
          <a:custGeom>
            <a:avLst/>
            <a:gdLst>
              <a:gd name="connsiteX0" fmla="*/ 0 w 1771734"/>
              <a:gd name="connsiteY0" fmla="*/ 1044080 h 1044080"/>
              <a:gd name="connsiteX1" fmla="*/ 383856 w 1771734"/>
              <a:gd name="connsiteY1" fmla="*/ 0 h 1044080"/>
              <a:gd name="connsiteX2" fmla="*/ 1387878 w 1771734"/>
              <a:gd name="connsiteY2" fmla="*/ 0 h 1044080"/>
              <a:gd name="connsiteX3" fmla="*/ 1771734 w 1771734"/>
              <a:gd name="connsiteY3" fmla="*/ 1044080 h 1044080"/>
              <a:gd name="connsiteX4" fmla="*/ 0 w 1771734"/>
              <a:gd name="connsiteY4" fmla="*/ 1044080 h 1044080"/>
              <a:gd name="connsiteX0" fmla="*/ 0 w 1771734"/>
              <a:gd name="connsiteY0" fmla="*/ 1044080 h 1044080"/>
              <a:gd name="connsiteX1" fmla="*/ 383856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 name="connsiteX0" fmla="*/ 0 w 1771734"/>
              <a:gd name="connsiteY0" fmla="*/ 1050955 h 1050955"/>
              <a:gd name="connsiteX1" fmla="*/ 260103 w 1771734"/>
              <a:gd name="connsiteY1" fmla="*/ 0 h 1050955"/>
              <a:gd name="connsiteX2" fmla="*/ 1470381 w 1771734"/>
              <a:gd name="connsiteY2" fmla="*/ 6875 h 1050955"/>
              <a:gd name="connsiteX3" fmla="*/ 1771734 w 1771734"/>
              <a:gd name="connsiteY3" fmla="*/ 1050955 h 1050955"/>
              <a:gd name="connsiteX4" fmla="*/ 0 w 1771734"/>
              <a:gd name="connsiteY4" fmla="*/ 1050955 h 1050955"/>
              <a:gd name="connsiteX0" fmla="*/ 0 w 1771734"/>
              <a:gd name="connsiteY0" fmla="*/ 1044080 h 1044080"/>
              <a:gd name="connsiteX1" fmla="*/ 294479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734" h="1044080">
                <a:moveTo>
                  <a:pt x="0" y="1044080"/>
                </a:moveTo>
                <a:lnTo>
                  <a:pt x="294479" y="0"/>
                </a:lnTo>
                <a:lnTo>
                  <a:pt x="1470381" y="0"/>
                </a:lnTo>
                <a:lnTo>
                  <a:pt x="1771734" y="1044080"/>
                </a:lnTo>
                <a:lnTo>
                  <a:pt x="0" y="1044080"/>
                </a:lnTo>
                <a:close/>
              </a:path>
            </a:pathLst>
          </a:custGeom>
          <a:solidFill>
            <a:srgbClr val="41ACC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80" name="TOFU bckgrnd"/>
          <p:cNvSpPr>
            <a:spLocks noChangeArrowheads="1"/>
          </p:cNvSpPr>
          <p:nvPr/>
        </p:nvSpPr>
        <p:spPr bwMode="auto">
          <a:xfrm>
            <a:off x="396594" y="1226523"/>
            <a:ext cx="5063424" cy="769419"/>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129" name="arc"/>
          <p:cNvSpPr/>
          <p:nvPr/>
        </p:nvSpPr>
        <p:spPr>
          <a:xfrm>
            <a:off x="1415461" y="714561"/>
            <a:ext cx="2953407" cy="1244153"/>
          </a:xfrm>
          <a:prstGeom prst="arc">
            <a:avLst>
              <a:gd name="adj1" fmla="val 11097712"/>
              <a:gd name="adj2" fmla="val 21309156"/>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30" name="marketing"/>
          <p:cNvSpPr txBox="1"/>
          <p:nvPr/>
        </p:nvSpPr>
        <p:spPr>
          <a:xfrm>
            <a:off x="1921341" y="578902"/>
            <a:ext cx="1994200" cy="300082"/>
          </a:xfrm>
          <a:prstGeom prst="rect">
            <a:avLst/>
          </a:prstGeom>
          <a:noFill/>
        </p:spPr>
        <p:txBody>
          <a:bodyPr wrap="none" rtlCol="0">
            <a:prstTxWarp prst="textArchUp">
              <a:avLst/>
            </a:prstTxWarp>
            <a:spAutoFit/>
          </a:bodyPr>
          <a:lstStyle/>
          <a:p>
            <a:pPr algn="ctr"/>
            <a:r>
              <a:rPr lang="en-US" sz="1600" dirty="0" smtClean="0">
                <a:solidFill>
                  <a:prstClr val="black"/>
                </a:solidFill>
                <a:latin typeface="Helvetica Neue Light" charset="0"/>
                <a:ea typeface="Helvetica Neue Light" charset="0"/>
                <a:cs typeface="Helvetica Neue Light" charset="0"/>
              </a:rPr>
              <a:t>Traditional</a:t>
            </a:r>
            <a:r>
              <a:rPr lang="en-US" sz="1600" dirty="0" smtClean="0">
                <a:solidFill>
                  <a:prstClr val="black"/>
                </a:solidFill>
                <a:latin typeface="Helvetica Neue Thin" charset="0"/>
                <a:ea typeface="Helvetica Neue Thin" charset="0"/>
                <a:cs typeface="Helvetica Neue Thin" charset="0"/>
              </a:rPr>
              <a:t> Marketing</a:t>
            </a:r>
            <a:endParaRPr lang="en-US" sz="1600" dirty="0">
              <a:solidFill>
                <a:prstClr val="black"/>
              </a:solidFill>
              <a:latin typeface="Helvetica Neue Thin" charset="0"/>
              <a:ea typeface="Helvetica Neue Thin" charset="0"/>
              <a:cs typeface="Helvetica Neue Thin" charset="0"/>
            </a:endParaRPr>
          </a:p>
        </p:txBody>
      </p:sp>
      <p:grpSp>
        <p:nvGrpSpPr>
          <p:cNvPr id="82" name="Messaging"/>
          <p:cNvGrpSpPr/>
          <p:nvPr/>
        </p:nvGrpSpPr>
        <p:grpSpPr>
          <a:xfrm>
            <a:off x="927883" y="1818308"/>
            <a:ext cx="4001114" cy="347396"/>
            <a:chOff x="995221" y="1948934"/>
            <a:chExt cx="4001114" cy="347396"/>
          </a:xfrm>
        </p:grpSpPr>
        <p:cxnSp>
          <p:nvCxnSpPr>
            <p:cNvPr id="83" name="Straight Connector 82"/>
            <p:cNvCxnSpPr/>
            <p:nvPr/>
          </p:nvCxnSpPr>
          <p:spPr>
            <a:xfrm>
              <a:off x="995221" y="2128475"/>
              <a:ext cx="4001114"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2487188" y="1948934"/>
              <a:ext cx="944629" cy="347396"/>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Thin" charset="0"/>
                  <a:ea typeface="Helvetica Neue Thin" charset="0"/>
                  <a:cs typeface="Helvetica Neue Thin" charset="0"/>
                </a:rPr>
                <a:t>Nurturing</a:t>
              </a:r>
              <a:endParaRPr lang="en-US" sz="1050" dirty="0">
                <a:solidFill>
                  <a:prstClr val="white"/>
                </a:solidFill>
                <a:latin typeface="Helvetica Neue Thin" charset="0"/>
                <a:ea typeface="Helvetica Neue Thin" charset="0"/>
                <a:cs typeface="Helvetica Neue Thin" charset="0"/>
              </a:endParaRPr>
            </a:p>
          </p:txBody>
        </p:sp>
      </p:grpSp>
      <p:grpSp>
        <p:nvGrpSpPr>
          <p:cNvPr id="88" name="Driving Leads"/>
          <p:cNvGrpSpPr/>
          <p:nvPr/>
        </p:nvGrpSpPr>
        <p:grpSpPr>
          <a:xfrm>
            <a:off x="396051" y="1057911"/>
            <a:ext cx="5063619" cy="370260"/>
            <a:chOff x="382227" y="1061305"/>
            <a:chExt cx="5063619" cy="370260"/>
          </a:xfrm>
        </p:grpSpPr>
        <p:cxnSp>
          <p:nvCxnSpPr>
            <p:cNvPr id="89" name="Straight Connector 88"/>
            <p:cNvCxnSpPr>
              <a:endCxn id="80" idx="2"/>
            </p:cNvCxnSpPr>
            <p:nvPr/>
          </p:nvCxnSpPr>
          <p:spPr>
            <a:xfrm>
              <a:off x="382227" y="1229917"/>
              <a:ext cx="5063619" cy="0"/>
            </a:xfrm>
            <a:prstGeom prst="line">
              <a:avLst/>
            </a:prstGeom>
            <a:ln w="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2343675" y="1061305"/>
              <a:ext cx="1147654" cy="370260"/>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Helvetica Neue Thin" charset="0"/>
                  <a:ea typeface="Helvetica Neue Thin" charset="0"/>
                  <a:cs typeface="Helvetica Neue Thin" charset="0"/>
                </a:rPr>
                <a:t>Driving Leads</a:t>
              </a:r>
              <a:endParaRPr lang="en-US" sz="1050" dirty="0">
                <a:latin typeface="Helvetica Neue Thin" charset="0"/>
                <a:ea typeface="Helvetica Neue Thin" charset="0"/>
                <a:cs typeface="Helvetica Neue Thin" charset="0"/>
              </a:endParaRPr>
            </a:p>
          </p:txBody>
        </p:sp>
      </p:grpSp>
      <p:grpSp>
        <p:nvGrpSpPr>
          <p:cNvPr id="99" name="Group 98"/>
          <p:cNvGrpSpPr/>
          <p:nvPr/>
        </p:nvGrpSpPr>
        <p:grpSpPr>
          <a:xfrm>
            <a:off x="990015" y="1979493"/>
            <a:ext cx="3937331" cy="775259"/>
            <a:chOff x="1136319" y="2162373"/>
            <a:chExt cx="3937331" cy="775259"/>
          </a:xfrm>
        </p:grpSpPr>
        <p:sp>
          <p:nvSpPr>
            <p:cNvPr id="100" name="TextBox 99"/>
            <p:cNvSpPr txBox="1"/>
            <p:nvPr/>
          </p:nvSpPr>
          <p:spPr>
            <a:xfrm>
              <a:off x="4008035" y="2230476"/>
              <a:ext cx="1065615"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Dynamic, Drip Campaigns</a:t>
              </a:r>
              <a:endParaRPr lang="en-US" sz="800" dirty="0">
                <a:solidFill>
                  <a:srgbClr val="6BA340"/>
                </a:solidFill>
                <a:latin typeface="Helvetica Neue Light" charset="0"/>
                <a:ea typeface="Helvetica Neue Light" charset="0"/>
                <a:cs typeface="Helvetica Neue Light" charset="0"/>
              </a:endParaRPr>
            </a:p>
          </p:txBody>
        </p:sp>
        <p:sp>
          <p:nvSpPr>
            <p:cNvPr id="101" name="TextBox 100"/>
            <p:cNvSpPr txBox="1"/>
            <p:nvPr/>
          </p:nvSpPr>
          <p:spPr>
            <a:xfrm>
              <a:off x="1423725" y="2586477"/>
              <a:ext cx="709996"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Lead Scoring</a:t>
              </a:r>
              <a:endParaRPr lang="en-US" sz="800" dirty="0">
                <a:solidFill>
                  <a:srgbClr val="6BA340"/>
                </a:solidFill>
                <a:latin typeface="Helvetica Neue Light" charset="0"/>
                <a:ea typeface="Helvetica Neue Light" charset="0"/>
                <a:cs typeface="Helvetica Neue Light" charset="0"/>
              </a:endParaRPr>
            </a:p>
          </p:txBody>
        </p:sp>
        <p:sp>
          <p:nvSpPr>
            <p:cNvPr id="102" name="TextBox 101"/>
            <p:cNvSpPr txBox="1"/>
            <p:nvPr/>
          </p:nvSpPr>
          <p:spPr>
            <a:xfrm>
              <a:off x="3973695" y="2599078"/>
              <a:ext cx="868730"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Dynamic List Building</a:t>
              </a:r>
              <a:endParaRPr lang="en-US" sz="800" dirty="0">
                <a:solidFill>
                  <a:srgbClr val="6BA340"/>
                </a:solidFill>
                <a:latin typeface="Helvetica Neue Light" charset="0"/>
                <a:ea typeface="Helvetica Neue Light" charset="0"/>
                <a:cs typeface="Helvetica Neue Light" charset="0"/>
              </a:endParaRPr>
            </a:p>
          </p:txBody>
        </p:sp>
        <p:sp>
          <p:nvSpPr>
            <p:cNvPr id="103" name="TextBox 102"/>
            <p:cNvSpPr txBox="1"/>
            <p:nvPr/>
          </p:nvSpPr>
          <p:spPr>
            <a:xfrm>
              <a:off x="1136319" y="2162373"/>
              <a:ext cx="817807" cy="461665"/>
            </a:xfrm>
            <a:prstGeom prst="rect">
              <a:avLst/>
            </a:prstGeom>
            <a:noFill/>
          </p:spPr>
          <p:txBody>
            <a:bodyPr wrap="square" rtlCol="0">
              <a:spAutoFit/>
            </a:bodyPr>
            <a:lstStyle/>
            <a:p>
              <a:pPr algn="ctr"/>
              <a:r>
                <a:rPr lang="en-US" sz="800" dirty="0">
                  <a:solidFill>
                    <a:srgbClr val="6BA340"/>
                  </a:solidFill>
                  <a:latin typeface="Helvetica Neue Light" charset="0"/>
                  <a:ea typeface="Helvetica Neue Light" charset="0"/>
                  <a:cs typeface="Helvetica Neue Light" charset="0"/>
                </a:rPr>
                <a:t>Behavioral Based Lead Tracking</a:t>
              </a:r>
            </a:p>
          </p:txBody>
        </p:sp>
      </p:grpSp>
      <p:sp>
        <p:nvSpPr>
          <p:cNvPr id="104" name="TextBox 103"/>
          <p:cNvSpPr txBox="1"/>
          <p:nvPr/>
        </p:nvSpPr>
        <p:spPr>
          <a:xfrm>
            <a:off x="4631379" y="1219189"/>
            <a:ext cx="85943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Blog &amp; RSS Email</a:t>
            </a:r>
            <a:endParaRPr lang="en-US" sz="700" dirty="0">
              <a:solidFill>
                <a:srgbClr val="6BA340"/>
              </a:solidFill>
              <a:latin typeface="Helvetica Neue Light" charset="0"/>
              <a:ea typeface="Helvetica Neue Light" charset="0"/>
              <a:cs typeface="Helvetica Neue Light" charset="0"/>
            </a:endParaRPr>
          </a:p>
        </p:txBody>
      </p:sp>
      <p:sp>
        <p:nvSpPr>
          <p:cNvPr id="105" name="TextBox 104"/>
          <p:cNvSpPr txBox="1"/>
          <p:nvPr/>
        </p:nvSpPr>
        <p:spPr>
          <a:xfrm>
            <a:off x="4234023" y="134852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Campaign Tracking</a:t>
            </a:r>
            <a:endParaRPr lang="en-US" sz="700" dirty="0">
              <a:solidFill>
                <a:srgbClr val="6BA340"/>
              </a:solidFill>
              <a:latin typeface="Helvetica Neue Light" charset="0"/>
              <a:ea typeface="Helvetica Neue Light" charset="0"/>
              <a:cs typeface="Helvetica Neue Light" charset="0"/>
            </a:endParaRPr>
          </a:p>
        </p:txBody>
      </p:sp>
      <p:sp>
        <p:nvSpPr>
          <p:cNvPr id="106" name="TextBox 105"/>
          <p:cNvSpPr txBox="1"/>
          <p:nvPr/>
        </p:nvSpPr>
        <p:spPr>
          <a:xfrm>
            <a:off x="4153823" y="1627717"/>
            <a:ext cx="835265"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Dynamic Landing Pages</a:t>
            </a:r>
            <a:endParaRPr lang="en-US" sz="700" dirty="0">
              <a:solidFill>
                <a:srgbClr val="6BA340"/>
              </a:solidFill>
              <a:latin typeface="Helvetica Neue Light" charset="0"/>
              <a:ea typeface="Helvetica Neue Light" charset="0"/>
              <a:cs typeface="Helvetica Neue Light" charset="0"/>
            </a:endParaRPr>
          </a:p>
        </p:txBody>
      </p:sp>
      <p:sp>
        <p:nvSpPr>
          <p:cNvPr id="107" name="TextBox 106"/>
          <p:cNvSpPr txBox="1"/>
          <p:nvPr/>
        </p:nvSpPr>
        <p:spPr>
          <a:xfrm>
            <a:off x="1023019" y="167729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Reporting Analytics</a:t>
            </a:r>
            <a:endParaRPr lang="en-US" sz="700" dirty="0">
              <a:solidFill>
                <a:srgbClr val="6BA340"/>
              </a:solidFill>
              <a:latin typeface="Helvetica Neue Light" charset="0"/>
              <a:ea typeface="Helvetica Neue Light" charset="0"/>
              <a:cs typeface="Helvetica Neue Light" charset="0"/>
            </a:endParaRPr>
          </a:p>
        </p:txBody>
      </p:sp>
      <p:sp>
        <p:nvSpPr>
          <p:cNvPr id="109" name="TextBox 108"/>
          <p:cNvSpPr txBox="1"/>
          <p:nvPr/>
        </p:nvSpPr>
        <p:spPr>
          <a:xfrm>
            <a:off x="398638" y="1248496"/>
            <a:ext cx="633731"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Visitor ID</a:t>
            </a:r>
            <a:endParaRPr lang="en-US" sz="700" dirty="0">
              <a:solidFill>
                <a:srgbClr val="6BA340"/>
              </a:solidFill>
              <a:latin typeface="Helvetica Neue Light" charset="0"/>
              <a:ea typeface="Helvetica Neue Light" charset="0"/>
              <a:cs typeface="Helvetica Neue Light" charset="0"/>
            </a:endParaRPr>
          </a:p>
        </p:txBody>
      </p:sp>
      <p:sp>
        <p:nvSpPr>
          <p:cNvPr id="110" name="TextBox 109"/>
          <p:cNvSpPr txBox="1"/>
          <p:nvPr/>
        </p:nvSpPr>
        <p:spPr>
          <a:xfrm>
            <a:off x="659842" y="1500059"/>
            <a:ext cx="850934"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Google AdWords</a:t>
            </a:r>
            <a:endParaRPr lang="en-US" sz="700" dirty="0">
              <a:solidFill>
                <a:srgbClr val="6BA340"/>
              </a:solidFill>
              <a:latin typeface="Helvetica Neue Light" charset="0"/>
              <a:ea typeface="Helvetica Neue Light" charset="0"/>
              <a:cs typeface="Helvetica Neue Light" charset="0"/>
            </a:endParaRPr>
          </a:p>
        </p:txBody>
      </p:sp>
      <p:sp>
        <p:nvSpPr>
          <p:cNvPr id="51" name="TextBox 50"/>
          <p:cNvSpPr txBox="1"/>
          <p:nvPr/>
        </p:nvSpPr>
        <p:spPr>
          <a:xfrm>
            <a:off x="3391198" y="3555694"/>
            <a:ext cx="1016209" cy="21544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Smart Email</a:t>
            </a:r>
            <a:endParaRPr lang="en-US" sz="800" dirty="0">
              <a:solidFill>
                <a:srgbClr val="6BA340"/>
              </a:solidFill>
              <a:latin typeface="Helvetica Neue Light" charset="0"/>
              <a:ea typeface="Helvetica Neue Light" charset="0"/>
              <a:cs typeface="Helvetica Neue Light" charset="0"/>
            </a:endParaRPr>
          </a:p>
        </p:txBody>
      </p:sp>
      <p:sp>
        <p:nvSpPr>
          <p:cNvPr id="52" name="TextBox 51"/>
          <p:cNvSpPr txBox="1"/>
          <p:nvPr/>
        </p:nvSpPr>
        <p:spPr>
          <a:xfrm>
            <a:off x="3588664" y="2935633"/>
            <a:ext cx="891896"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Sales Management</a:t>
            </a:r>
            <a:endParaRPr lang="en-US" sz="800" dirty="0">
              <a:solidFill>
                <a:srgbClr val="6BA340"/>
              </a:solidFill>
              <a:latin typeface="Helvetica Neue Light" charset="0"/>
              <a:ea typeface="Helvetica Neue Light" charset="0"/>
              <a:cs typeface="Helvetica Neue Light" charset="0"/>
            </a:endParaRPr>
          </a:p>
        </p:txBody>
      </p:sp>
      <p:sp>
        <p:nvSpPr>
          <p:cNvPr id="53" name="TextBox 52"/>
          <p:cNvSpPr txBox="1"/>
          <p:nvPr/>
        </p:nvSpPr>
        <p:spPr>
          <a:xfrm>
            <a:off x="1367000" y="2756505"/>
            <a:ext cx="726976"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Shopping Cart</a:t>
            </a:r>
            <a:endParaRPr lang="en-US" sz="800" dirty="0">
              <a:solidFill>
                <a:srgbClr val="6BA340"/>
              </a:solidFill>
              <a:latin typeface="Helvetica Neue Light" charset="0"/>
              <a:ea typeface="Helvetica Neue Light" charset="0"/>
              <a:cs typeface="Helvetica Neue Light" charset="0"/>
            </a:endParaRPr>
          </a:p>
        </p:txBody>
      </p:sp>
      <p:sp>
        <p:nvSpPr>
          <p:cNvPr id="54" name="TextBox 53"/>
          <p:cNvSpPr txBox="1"/>
          <p:nvPr/>
        </p:nvSpPr>
        <p:spPr>
          <a:xfrm>
            <a:off x="1491174" y="3099564"/>
            <a:ext cx="697104"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CRM/CRM Integration</a:t>
            </a:r>
            <a:endParaRPr lang="en-US" sz="800" dirty="0">
              <a:solidFill>
                <a:srgbClr val="6BA340"/>
              </a:solidFill>
              <a:latin typeface="Helvetica Neue Light" charset="0"/>
              <a:ea typeface="Helvetica Neue Light" charset="0"/>
              <a:cs typeface="Helvetica Neue Light" charset="0"/>
            </a:endParaRPr>
          </a:p>
        </p:txBody>
      </p:sp>
      <p:sp>
        <p:nvSpPr>
          <p:cNvPr id="55" name="TextBox 54"/>
          <p:cNvSpPr txBox="1"/>
          <p:nvPr/>
        </p:nvSpPr>
        <p:spPr>
          <a:xfrm>
            <a:off x="1650181" y="3404477"/>
            <a:ext cx="575864"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Lead Scoring</a:t>
            </a:r>
            <a:endParaRPr lang="en-US" sz="800" dirty="0">
              <a:solidFill>
                <a:srgbClr val="6BA340"/>
              </a:solidFill>
              <a:latin typeface="Helvetica Neue Light" charset="0"/>
              <a:ea typeface="Helvetica Neue Light" charset="0"/>
              <a:cs typeface="Helvetica Neue Light" charset="0"/>
            </a:endParaRPr>
          </a:p>
        </p:txBody>
      </p:sp>
      <p:sp>
        <p:nvSpPr>
          <p:cNvPr id="56" name="TextBox 55"/>
          <p:cNvSpPr txBox="1"/>
          <p:nvPr/>
        </p:nvSpPr>
        <p:spPr>
          <a:xfrm>
            <a:off x="3563138" y="3239890"/>
            <a:ext cx="826486"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ROI Analytics </a:t>
            </a:r>
            <a:br>
              <a:rPr lang="en-US" sz="800" dirty="0" smtClean="0">
                <a:solidFill>
                  <a:srgbClr val="6BA340"/>
                </a:solidFill>
                <a:latin typeface="Helvetica Neue Light" charset="0"/>
                <a:ea typeface="Helvetica Neue Light" charset="0"/>
                <a:cs typeface="Helvetica Neue Light" charset="0"/>
              </a:rPr>
            </a:br>
            <a:r>
              <a:rPr lang="en-US" sz="800" dirty="0" smtClean="0">
                <a:solidFill>
                  <a:srgbClr val="6BA340"/>
                </a:solidFill>
                <a:latin typeface="Helvetica Neue Light" charset="0"/>
                <a:ea typeface="Helvetica Neue Light" charset="0"/>
                <a:cs typeface="Helvetica Neue Light" charset="0"/>
              </a:rPr>
              <a:t>&amp; Reporting</a:t>
            </a:r>
            <a:endParaRPr lang="en-US" sz="800" dirty="0">
              <a:solidFill>
                <a:srgbClr val="6BA340"/>
              </a:solidFill>
              <a:latin typeface="Helvetica Neue Light" charset="0"/>
              <a:ea typeface="Helvetica Neue Light" charset="0"/>
              <a:cs typeface="Helvetica Neue Light" charset="0"/>
            </a:endParaRPr>
          </a:p>
        </p:txBody>
      </p:sp>
      <p:sp>
        <p:nvSpPr>
          <p:cNvPr id="67" name="TextBox 66"/>
          <p:cNvSpPr txBox="1"/>
          <p:nvPr/>
        </p:nvSpPr>
        <p:spPr>
          <a:xfrm>
            <a:off x="3666744" y="2806446"/>
            <a:ext cx="903836"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Social Integration</a:t>
            </a:r>
            <a:endParaRPr lang="en-US" sz="700" dirty="0">
              <a:solidFill>
                <a:srgbClr val="6BA340"/>
              </a:solidFill>
              <a:latin typeface="Helvetica Neue Light" charset="0"/>
              <a:ea typeface="Helvetica Neue Light" charset="0"/>
              <a:cs typeface="Helvetica Neue Light" charset="0"/>
            </a:endParaRPr>
          </a:p>
        </p:txBody>
      </p:sp>
      <p:grpSp>
        <p:nvGrpSpPr>
          <p:cNvPr id="5" name="Group 4"/>
          <p:cNvGrpSpPr/>
          <p:nvPr/>
        </p:nvGrpSpPr>
        <p:grpSpPr>
          <a:xfrm>
            <a:off x="6169654" y="2675331"/>
            <a:ext cx="1567357" cy="427039"/>
            <a:chOff x="6315958" y="2012183"/>
            <a:chExt cx="1567357" cy="427039"/>
          </a:xfrm>
        </p:grpSpPr>
        <p:sp>
          <p:nvSpPr>
            <p:cNvPr id="73" name="Rectangle 72"/>
            <p:cNvSpPr/>
            <p:nvPr/>
          </p:nvSpPr>
          <p:spPr>
            <a:xfrm>
              <a:off x="6690360" y="2039112"/>
              <a:ext cx="1192955" cy="400110"/>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Smart Emails and </a:t>
              </a:r>
            </a:p>
            <a:p>
              <a:r>
                <a:rPr lang="en-US" sz="1000" dirty="0">
                  <a:solidFill>
                    <a:srgbClr val="83C34A"/>
                  </a:solidFill>
                  <a:latin typeface="Helvetica Neue Light" charset="0"/>
                  <a:ea typeface="Helvetica Neue Light" charset="0"/>
                  <a:cs typeface="Helvetica Neue Light" charset="0"/>
                </a:rPr>
                <a:t>Trackable Media</a:t>
              </a:r>
            </a:p>
          </p:txBody>
        </p:sp>
        <p:pic>
          <p:nvPicPr>
            <p:cNvPr id="74" name="Picture 7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15958" y="2012183"/>
              <a:ext cx="364841" cy="364841"/>
            </a:xfrm>
            <a:prstGeom prst="rect">
              <a:avLst/>
            </a:prstGeom>
          </p:spPr>
        </p:pic>
      </p:grpSp>
      <p:grpSp>
        <p:nvGrpSpPr>
          <p:cNvPr id="6" name="Group 5"/>
          <p:cNvGrpSpPr/>
          <p:nvPr/>
        </p:nvGrpSpPr>
        <p:grpSpPr>
          <a:xfrm>
            <a:off x="6155436" y="3182975"/>
            <a:ext cx="2049652" cy="400110"/>
            <a:chOff x="6301740" y="2496312"/>
            <a:chExt cx="2049652" cy="400110"/>
          </a:xfrm>
        </p:grpSpPr>
        <p:sp>
          <p:nvSpPr>
            <p:cNvPr id="75" name="Rectangle 74"/>
            <p:cNvSpPr/>
            <p:nvPr/>
          </p:nvSpPr>
          <p:spPr>
            <a:xfrm>
              <a:off x="6690360" y="2496312"/>
              <a:ext cx="1661032" cy="400110"/>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Sales Email Automations </a:t>
              </a:r>
              <a:endParaRPr lang="en-US" sz="1000" dirty="0" smtClean="0">
                <a:solidFill>
                  <a:srgbClr val="83C34A"/>
                </a:solidFill>
                <a:latin typeface="Helvetica Neue Light" charset="0"/>
                <a:ea typeface="Helvetica Neue Light" charset="0"/>
                <a:cs typeface="Helvetica Neue Light" charset="0"/>
              </a:endParaRPr>
            </a:p>
            <a:p>
              <a:r>
                <a:rPr lang="en-US" sz="1000" dirty="0" smtClean="0">
                  <a:solidFill>
                    <a:srgbClr val="83C34A"/>
                  </a:solidFill>
                  <a:latin typeface="Helvetica Neue Light" charset="0"/>
                  <a:ea typeface="Helvetica Neue Light" charset="0"/>
                  <a:cs typeface="Helvetica Neue Light" charset="0"/>
                </a:rPr>
                <a:t>for </a:t>
              </a:r>
              <a:r>
                <a:rPr lang="en-US" sz="1000" dirty="0">
                  <a:solidFill>
                    <a:srgbClr val="83C34A"/>
                  </a:solidFill>
                  <a:latin typeface="Helvetica Neue Light" charset="0"/>
                  <a:ea typeface="Helvetica Neue Light" charset="0"/>
                  <a:cs typeface="Helvetica Neue Light" charset="0"/>
                </a:rPr>
                <a:t>Post-contact Nurturing </a:t>
              </a:r>
            </a:p>
          </p:txBody>
        </p:sp>
        <p:pic>
          <p:nvPicPr>
            <p:cNvPr id="78" name="Picture 7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301740" y="2527554"/>
              <a:ext cx="314560" cy="314560"/>
            </a:xfrm>
            <a:prstGeom prst="rect">
              <a:avLst/>
            </a:prstGeom>
          </p:spPr>
        </p:pic>
      </p:grpSp>
      <p:grpSp>
        <p:nvGrpSpPr>
          <p:cNvPr id="7" name="Group 6"/>
          <p:cNvGrpSpPr/>
          <p:nvPr/>
        </p:nvGrpSpPr>
        <p:grpSpPr>
          <a:xfrm>
            <a:off x="6166351" y="3657102"/>
            <a:ext cx="2056370" cy="400110"/>
            <a:chOff x="6312655" y="2990088"/>
            <a:chExt cx="2056370" cy="400110"/>
          </a:xfrm>
        </p:grpSpPr>
        <p:sp>
          <p:nvSpPr>
            <p:cNvPr id="91" name="Rectangle 90"/>
            <p:cNvSpPr/>
            <p:nvPr/>
          </p:nvSpPr>
          <p:spPr>
            <a:xfrm>
              <a:off x="6690360" y="2990088"/>
              <a:ext cx="1678665" cy="400110"/>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End-to-end ROI/Reporting </a:t>
              </a:r>
              <a:endParaRPr lang="en-US" sz="1000" dirty="0" smtClean="0">
                <a:solidFill>
                  <a:srgbClr val="83C34A"/>
                </a:solidFill>
                <a:latin typeface="Helvetica Neue Light" charset="0"/>
                <a:ea typeface="Helvetica Neue Light" charset="0"/>
                <a:cs typeface="Helvetica Neue Light" charset="0"/>
              </a:endParaRPr>
            </a:p>
            <a:p>
              <a:r>
                <a:rPr lang="en-US" sz="1000" dirty="0" smtClean="0">
                  <a:solidFill>
                    <a:srgbClr val="83C34A"/>
                  </a:solidFill>
                  <a:latin typeface="Helvetica Neue Light" charset="0"/>
                  <a:ea typeface="Helvetica Neue Light" charset="0"/>
                  <a:cs typeface="Helvetica Neue Light" charset="0"/>
                </a:rPr>
                <a:t>and </a:t>
              </a:r>
              <a:r>
                <a:rPr lang="en-US" sz="1000" dirty="0">
                  <a:solidFill>
                    <a:srgbClr val="83C34A"/>
                  </a:solidFill>
                  <a:latin typeface="Helvetica Neue Light" charset="0"/>
                  <a:ea typeface="Helvetica Neue Light" charset="0"/>
                  <a:cs typeface="Helvetica Neue Light" charset="0"/>
                </a:rPr>
                <a:t>Analytics</a:t>
              </a:r>
            </a:p>
          </p:txBody>
        </p:sp>
        <p:pic>
          <p:nvPicPr>
            <p:cNvPr id="92" name="Picture 9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312655" y="3062800"/>
              <a:ext cx="312366" cy="250633"/>
            </a:xfrm>
            <a:prstGeom prst="rect">
              <a:avLst/>
            </a:prstGeom>
          </p:spPr>
        </p:pic>
      </p:grpSp>
      <p:grpSp>
        <p:nvGrpSpPr>
          <p:cNvPr id="10" name="Group 9"/>
          <p:cNvGrpSpPr/>
          <p:nvPr/>
        </p:nvGrpSpPr>
        <p:grpSpPr>
          <a:xfrm>
            <a:off x="6180460" y="4120178"/>
            <a:ext cx="2227868" cy="400110"/>
            <a:chOff x="6193756" y="1013460"/>
            <a:chExt cx="2227868" cy="400110"/>
          </a:xfrm>
        </p:grpSpPr>
        <p:sp>
          <p:nvSpPr>
            <p:cNvPr id="2" name="Rectangle 1"/>
            <p:cNvSpPr/>
            <p:nvPr/>
          </p:nvSpPr>
          <p:spPr>
            <a:xfrm>
              <a:off x="6544056" y="1013460"/>
              <a:ext cx="1877568" cy="400110"/>
            </a:xfrm>
            <a:prstGeom prst="rect">
              <a:avLst/>
            </a:prstGeom>
          </p:spPr>
          <p:txBody>
            <a:bodyPr wrap="square">
              <a:spAutoFit/>
            </a:bodyPr>
            <a:lstStyle/>
            <a:p>
              <a:r>
                <a:rPr lang="en-US" sz="1000" dirty="0">
                  <a:solidFill>
                    <a:srgbClr val="83C34A"/>
                  </a:solidFill>
                  <a:latin typeface="Helvetica Neue Light" charset="0"/>
                  <a:ea typeface="Helvetica Neue Light" charset="0"/>
                  <a:cs typeface="Helvetica Neue Light" charset="0"/>
                </a:rPr>
                <a:t>Shopping </a:t>
              </a:r>
              <a:r>
                <a:rPr lang="en-US" sz="1000" dirty="0" smtClean="0">
                  <a:solidFill>
                    <a:srgbClr val="83C34A"/>
                  </a:solidFill>
                  <a:latin typeface="Helvetica Neue Light" charset="0"/>
                  <a:ea typeface="Helvetica Neue Light" charset="0"/>
                  <a:cs typeface="Helvetica Neue Light" charset="0"/>
                </a:rPr>
                <a:t>Cart Integration</a:t>
              </a:r>
            </a:p>
            <a:p>
              <a:r>
                <a:rPr lang="en-US" sz="1000" dirty="0" smtClean="0">
                  <a:solidFill>
                    <a:srgbClr val="83C34A"/>
                  </a:solidFill>
                  <a:latin typeface="Helvetica Neue Light" charset="0"/>
                  <a:ea typeface="Helvetica Neue Light" charset="0"/>
                  <a:cs typeface="Helvetica Neue Light" charset="0"/>
                </a:rPr>
                <a:t>/Abandonment - B2C</a:t>
              </a:r>
              <a:endParaRPr lang="en-US" sz="1000" dirty="0">
                <a:solidFill>
                  <a:srgbClr val="83C34A"/>
                </a:solidFill>
                <a:latin typeface="Helvetica Neue Light" charset="0"/>
                <a:ea typeface="Helvetica Neue Light" charset="0"/>
                <a:cs typeface="Helvetica Neue Light" charset="0"/>
              </a:endParaRPr>
            </a:p>
          </p:txBody>
        </p:sp>
        <p:pic>
          <p:nvPicPr>
            <p:cNvPr id="98" name="Picture 9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193756" y="1081645"/>
              <a:ext cx="259140" cy="275088"/>
            </a:xfrm>
            <a:prstGeom prst="rect">
              <a:avLst/>
            </a:prstGeom>
          </p:spPr>
        </p:pic>
      </p:grpSp>
      <p:grpSp>
        <p:nvGrpSpPr>
          <p:cNvPr id="111" name="Group 110"/>
          <p:cNvGrpSpPr/>
          <p:nvPr/>
        </p:nvGrpSpPr>
        <p:grpSpPr>
          <a:xfrm>
            <a:off x="6123011" y="1000697"/>
            <a:ext cx="2223141" cy="411482"/>
            <a:chOff x="6269315" y="3903554"/>
            <a:chExt cx="2223141" cy="411482"/>
          </a:xfrm>
        </p:grpSpPr>
        <p:sp>
          <p:nvSpPr>
            <p:cNvPr id="112" name="Rectangle 111"/>
            <p:cNvSpPr/>
            <p:nvPr/>
          </p:nvSpPr>
          <p:spPr>
            <a:xfrm>
              <a:off x="6690360" y="3990594"/>
              <a:ext cx="1802096" cy="246221"/>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CRM/CRM Integration  - B2B</a:t>
              </a:r>
            </a:p>
          </p:txBody>
        </p:sp>
        <p:pic>
          <p:nvPicPr>
            <p:cNvPr id="114" name="Picture 1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269315" y="3903554"/>
              <a:ext cx="411484" cy="411482"/>
            </a:xfrm>
            <a:prstGeom prst="rect">
              <a:avLst/>
            </a:prstGeom>
          </p:spPr>
        </p:pic>
      </p:grpSp>
      <p:grpSp>
        <p:nvGrpSpPr>
          <p:cNvPr id="115" name="Group 114"/>
          <p:cNvGrpSpPr/>
          <p:nvPr/>
        </p:nvGrpSpPr>
        <p:grpSpPr>
          <a:xfrm>
            <a:off x="6163879" y="1451864"/>
            <a:ext cx="1299018" cy="332327"/>
            <a:chOff x="6310183" y="3456432"/>
            <a:chExt cx="1299018" cy="332327"/>
          </a:xfrm>
        </p:grpSpPr>
        <p:sp>
          <p:nvSpPr>
            <p:cNvPr id="116" name="Rectangle 115"/>
            <p:cNvSpPr/>
            <p:nvPr/>
          </p:nvSpPr>
          <p:spPr>
            <a:xfrm>
              <a:off x="6690360" y="3542538"/>
              <a:ext cx="918841" cy="246221"/>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Lead Scoring</a:t>
              </a:r>
            </a:p>
          </p:txBody>
        </p:sp>
        <p:pic>
          <p:nvPicPr>
            <p:cNvPr id="117" name="Picture 1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310183" y="3456432"/>
              <a:ext cx="318894" cy="318894"/>
            </a:xfrm>
            <a:prstGeom prst="rect">
              <a:avLst/>
            </a:prstGeom>
          </p:spPr>
        </p:pic>
      </p:grpSp>
      <p:grpSp>
        <p:nvGrpSpPr>
          <p:cNvPr id="118" name="Group 117"/>
          <p:cNvGrpSpPr/>
          <p:nvPr/>
        </p:nvGrpSpPr>
        <p:grpSpPr>
          <a:xfrm>
            <a:off x="6192506" y="1830881"/>
            <a:ext cx="2229118" cy="400110"/>
            <a:chOff x="6338810" y="1196340"/>
            <a:chExt cx="2229118" cy="400110"/>
          </a:xfrm>
        </p:grpSpPr>
        <p:pic>
          <p:nvPicPr>
            <p:cNvPr id="119" name="Picture 1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338810" y="1236711"/>
              <a:ext cx="312185" cy="312185"/>
            </a:xfrm>
            <a:prstGeom prst="rect">
              <a:avLst/>
            </a:prstGeom>
          </p:spPr>
        </p:pic>
        <p:sp>
          <p:nvSpPr>
            <p:cNvPr id="120" name="Rectangle 119"/>
            <p:cNvSpPr/>
            <p:nvPr/>
          </p:nvSpPr>
          <p:spPr>
            <a:xfrm>
              <a:off x="6690360" y="1196340"/>
              <a:ext cx="1877568" cy="400110"/>
            </a:xfrm>
            <a:prstGeom prst="rect">
              <a:avLst/>
            </a:prstGeom>
          </p:spPr>
          <p:txBody>
            <a:bodyPr wrap="square">
              <a:spAutoFit/>
            </a:bodyPr>
            <a:lstStyle/>
            <a:p>
              <a:r>
                <a:rPr lang="en-US" sz="1000" dirty="0" smtClean="0">
                  <a:solidFill>
                    <a:srgbClr val="83C34A"/>
                  </a:solidFill>
                  <a:latin typeface="Helvetica Neue Light" charset="0"/>
                  <a:ea typeface="Helvetica Neue Light" charset="0"/>
                  <a:cs typeface="Helvetica Neue Light" charset="0"/>
                </a:rPr>
                <a:t>Social Integration (Life of the Lead)</a:t>
              </a:r>
              <a:endParaRPr lang="en-US" sz="1000" dirty="0">
                <a:solidFill>
                  <a:srgbClr val="83C34A"/>
                </a:solidFill>
                <a:latin typeface="Helvetica Neue Light" charset="0"/>
                <a:ea typeface="Helvetica Neue Light" charset="0"/>
                <a:cs typeface="Helvetica Neue Light" charset="0"/>
              </a:endParaRPr>
            </a:p>
          </p:txBody>
        </p:sp>
      </p:grpSp>
      <p:grpSp>
        <p:nvGrpSpPr>
          <p:cNvPr id="121" name="Group 120"/>
          <p:cNvGrpSpPr/>
          <p:nvPr/>
        </p:nvGrpSpPr>
        <p:grpSpPr>
          <a:xfrm>
            <a:off x="6180460" y="2312068"/>
            <a:ext cx="2273093" cy="279379"/>
            <a:chOff x="6326764" y="1664947"/>
            <a:chExt cx="2273093" cy="279379"/>
          </a:xfrm>
        </p:grpSpPr>
        <p:sp>
          <p:nvSpPr>
            <p:cNvPr id="122" name="Rectangle 121"/>
            <p:cNvSpPr/>
            <p:nvPr/>
          </p:nvSpPr>
          <p:spPr>
            <a:xfrm>
              <a:off x="6690360" y="1698105"/>
              <a:ext cx="1909497" cy="246221"/>
            </a:xfrm>
            <a:prstGeom prst="rect">
              <a:avLst/>
            </a:prstGeom>
          </p:spPr>
          <p:txBody>
            <a:bodyPr wrap="none">
              <a:spAutoFit/>
            </a:bodyPr>
            <a:lstStyle/>
            <a:p>
              <a:r>
                <a:rPr lang="en-US" sz="1000" dirty="0">
                  <a:solidFill>
                    <a:srgbClr val="83C34A"/>
                  </a:solidFill>
                  <a:latin typeface="Helvetica Neue Light" charset="0"/>
                  <a:ea typeface="Helvetica Neue Light" charset="0"/>
                  <a:cs typeface="Helvetica Neue Light" charset="0"/>
                </a:rPr>
                <a:t>Sales Management/Notification</a:t>
              </a:r>
            </a:p>
          </p:txBody>
        </p:sp>
        <p:pic>
          <p:nvPicPr>
            <p:cNvPr id="123" name="Picture 122"/>
            <p:cNvPicPr>
              <a:picLocks noChangeAspect="1"/>
            </p:cNvPicPr>
            <p:nvPr/>
          </p:nvPicPr>
          <p:blipFill>
            <a:blip r:embed="rId10"/>
            <a:stretch>
              <a:fillRect/>
            </a:stretch>
          </p:blipFill>
          <p:spPr>
            <a:xfrm>
              <a:off x="6326764" y="1664947"/>
              <a:ext cx="314082" cy="246657"/>
            </a:xfrm>
            <a:prstGeom prst="rect">
              <a:avLst/>
            </a:prstGeom>
          </p:spPr>
        </p:pic>
      </p:grpSp>
      <p:pic>
        <p:nvPicPr>
          <p:cNvPr id="77" name="Picture 76"/>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1964917" y="1534882"/>
            <a:ext cx="215636" cy="215636"/>
          </a:xfrm>
          <a:prstGeom prst="rect">
            <a:avLst/>
          </a:prstGeom>
        </p:spPr>
      </p:pic>
      <p:pic>
        <p:nvPicPr>
          <p:cNvPr id="79" name="Picture 7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40173" y="1363539"/>
            <a:ext cx="215636" cy="215636"/>
          </a:xfrm>
          <a:prstGeom prst="rect">
            <a:avLst/>
          </a:prstGeom>
        </p:spPr>
      </p:pic>
      <p:pic>
        <p:nvPicPr>
          <p:cNvPr id="93" name="Picture 92"/>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97335" y="2372002"/>
            <a:ext cx="215636" cy="215636"/>
          </a:xfrm>
          <a:prstGeom prst="rect">
            <a:avLst/>
          </a:prstGeom>
        </p:spPr>
      </p:pic>
      <p:pic>
        <p:nvPicPr>
          <p:cNvPr id="94" name="Picture 9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096543" y="2452934"/>
            <a:ext cx="215636" cy="215636"/>
          </a:xfrm>
          <a:prstGeom prst="rect">
            <a:avLst/>
          </a:prstGeom>
        </p:spPr>
      </p:pic>
      <p:pic>
        <p:nvPicPr>
          <p:cNvPr id="95" name="Picture 9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2430010" y="3010247"/>
            <a:ext cx="215636" cy="215636"/>
          </a:xfrm>
          <a:prstGeom prst="rect">
            <a:avLst/>
          </a:prstGeom>
        </p:spPr>
      </p:pic>
      <p:pic>
        <p:nvPicPr>
          <p:cNvPr id="96" name="Picture 9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231291" y="3151283"/>
            <a:ext cx="215636" cy="215636"/>
          </a:xfrm>
          <a:prstGeom prst="rect">
            <a:avLst/>
          </a:prstGeom>
        </p:spPr>
      </p:pic>
      <p:grpSp>
        <p:nvGrpSpPr>
          <p:cNvPr id="97" name="Lead Gen"/>
          <p:cNvGrpSpPr/>
          <p:nvPr/>
        </p:nvGrpSpPr>
        <p:grpSpPr>
          <a:xfrm>
            <a:off x="6055144" y="467086"/>
            <a:ext cx="2493797" cy="461665"/>
            <a:chOff x="446009" y="2192498"/>
            <a:chExt cx="2493797" cy="461665"/>
          </a:xfrm>
        </p:grpSpPr>
        <p:sp>
          <p:nvSpPr>
            <p:cNvPr id="124" name="TextBox 123"/>
            <p:cNvSpPr txBox="1"/>
            <p:nvPr/>
          </p:nvSpPr>
          <p:spPr>
            <a:xfrm>
              <a:off x="737501" y="2192498"/>
              <a:ext cx="1898760"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CLOSING</a:t>
              </a:r>
            </a:p>
          </p:txBody>
        </p:sp>
        <p:cxnSp>
          <p:nvCxnSpPr>
            <p:cNvPr id="128" name="Straight Connector 127"/>
            <p:cNvCxnSpPr/>
            <p:nvPr/>
          </p:nvCxnSpPr>
          <p:spPr>
            <a:xfrm>
              <a:off x="446009" y="2439973"/>
              <a:ext cx="450564" cy="0"/>
            </a:xfrm>
            <a:prstGeom prst="line">
              <a:avLst/>
            </a:prstGeom>
            <a:noFill/>
            <a:ln w="12700" cap="flat" cmpd="sng" algn="ctr">
              <a:solidFill>
                <a:srgbClr val="72BD28"/>
              </a:solidFill>
              <a:prstDash val="solid"/>
            </a:ln>
            <a:effectLst/>
          </p:spPr>
        </p:cxnSp>
        <p:cxnSp>
          <p:nvCxnSpPr>
            <p:cNvPr id="131" name="Straight Connector 130"/>
            <p:cNvCxnSpPr/>
            <p:nvPr/>
          </p:nvCxnSpPr>
          <p:spPr>
            <a:xfrm>
              <a:off x="2489242" y="2439973"/>
              <a:ext cx="450564" cy="0"/>
            </a:xfrm>
            <a:prstGeom prst="line">
              <a:avLst/>
            </a:prstGeom>
            <a:noFill/>
            <a:ln w="12700" cap="flat" cmpd="sng" algn="ctr">
              <a:solidFill>
                <a:srgbClr val="72BD28"/>
              </a:solidFill>
              <a:prstDash val="solid"/>
            </a:ln>
            <a:effectLst/>
          </p:spPr>
        </p:cxnSp>
      </p:grpSp>
      <p:sp>
        <p:nvSpPr>
          <p:cNvPr id="132" name="TextBox 131"/>
          <p:cNvSpPr txBox="1"/>
          <p:nvPr/>
        </p:nvSpPr>
        <p:spPr>
          <a:xfrm>
            <a:off x="851354" y="1211681"/>
            <a:ext cx="773930" cy="307777"/>
          </a:xfrm>
          <a:prstGeom prst="rect">
            <a:avLst/>
          </a:prstGeom>
          <a:noFill/>
        </p:spPr>
        <p:txBody>
          <a:bodyPr wrap="square" rtlCol="0">
            <a:spAutoFit/>
          </a:bodyPr>
          <a:lstStyle/>
          <a:p>
            <a:pPr algn="ctr"/>
            <a:r>
              <a:rPr lang="en-US" sz="700" dirty="0" smtClean="0">
                <a:solidFill>
                  <a:srgbClr val="6BA340"/>
                </a:solidFill>
                <a:latin typeface="Helvetica Neue" charset="0"/>
                <a:ea typeface="Helvetica Neue" charset="0"/>
                <a:cs typeface="Helvetica Neue" charset="0"/>
              </a:rPr>
              <a:t>Next Gen </a:t>
            </a:r>
          </a:p>
          <a:p>
            <a:pPr algn="ctr"/>
            <a:r>
              <a:rPr lang="en-US" sz="700" dirty="0" smtClean="0">
                <a:solidFill>
                  <a:srgbClr val="6BA340"/>
                </a:solidFill>
                <a:latin typeface="Helvetica Neue" charset="0"/>
                <a:ea typeface="Helvetica Neue" charset="0"/>
                <a:cs typeface="Helvetica Neue" charset="0"/>
              </a:rPr>
              <a:t>Emails</a:t>
            </a:r>
            <a:endParaRPr lang="en-US" sz="700" dirty="0">
              <a:solidFill>
                <a:srgbClr val="6BA340"/>
              </a:solidFill>
              <a:latin typeface="Helvetica Neue" charset="0"/>
              <a:ea typeface="Helvetica Neue" charset="0"/>
              <a:cs typeface="Helvetica Neue" charset="0"/>
            </a:endParaRPr>
          </a:p>
        </p:txBody>
      </p:sp>
      <p:grpSp>
        <p:nvGrpSpPr>
          <p:cNvPr id="134" name="Closing"/>
          <p:cNvGrpSpPr/>
          <p:nvPr/>
        </p:nvGrpSpPr>
        <p:grpSpPr>
          <a:xfrm>
            <a:off x="1356272" y="2569342"/>
            <a:ext cx="3150097" cy="370820"/>
            <a:chOff x="1569914" y="2888817"/>
            <a:chExt cx="3150097" cy="370820"/>
          </a:xfrm>
        </p:grpSpPr>
        <p:cxnSp>
          <p:nvCxnSpPr>
            <p:cNvPr id="135" name="Straight Connector 134"/>
            <p:cNvCxnSpPr>
              <a:stCxn id="108" idx="0"/>
              <a:endCxn id="108" idx="1"/>
            </p:cNvCxnSpPr>
            <p:nvPr/>
          </p:nvCxnSpPr>
          <p:spPr>
            <a:xfrm>
              <a:off x="1569914" y="3088984"/>
              <a:ext cx="3150097"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6" name="Rounded Rectangle 135"/>
            <p:cNvSpPr/>
            <p:nvPr/>
          </p:nvSpPr>
          <p:spPr>
            <a:xfrm>
              <a:off x="2676429" y="2888817"/>
              <a:ext cx="858754" cy="370820"/>
            </a:xfrm>
            <a:prstGeom prst="roundRect">
              <a:avLst/>
            </a:prstGeom>
            <a:solidFill>
              <a:srgbClr val="41AC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Thin" charset="0"/>
                  <a:ea typeface="Helvetica Neue Thin" charset="0"/>
                  <a:cs typeface="Helvetica Neue Thin" charset="0"/>
                </a:rPr>
                <a:t>Closing</a:t>
              </a:r>
              <a:endParaRPr lang="en-US" sz="1050" dirty="0">
                <a:solidFill>
                  <a:prstClr val="white"/>
                </a:solidFill>
                <a:latin typeface="Helvetica Neue Thin" charset="0"/>
                <a:ea typeface="Helvetica Neue Thin" charset="0"/>
                <a:cs typeface="Helvetica Neue Thin" charset="0"/>
              </a:endParaRPr>
            </a:p>
          </p:txBody>
        </p:sp>
      </p:grpSp>
    </p:spTree>
    <p:extLst>
      <p:ext uri="{BB962C8B-B14F-4D97-AF65-F5344CB8AC3E}">
        <p14:creationId xmlns:p14="http://schemas.microsoft.com/office/powerpoint/2010/main" val="9886787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fade">
                                      <p:cBhvr>
                                        <p:cTn id="7" dur="500"/>
                                        <p:tgtEl>
                                          <p:spTgt spid="1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5"/>
                                        </p:tgtEl>
                                        <p:attrNameLst>
                                          <p:attrName>style.visibility</p:attrName>
                                        </p:attrNameLst>
                                      </p:cBhvr>
                                      <p:to>
                                        <p:strVal val="visible"/>
                                      </p:to>
                                    </p:set>
                                    <p:animEffect transition="in" filter="fade">
                                      <p:cBhvr>
                                        <p:cTn id="11" dur="500"/>
                                        <p:tgtEl>
                                          <p:spTgt spid="11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500"/>
                                        <p:tgtEl>
                                          <p:spTgt spid="11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fade">
                                      <p:cBhvr>
                                        <p:cTn id="19" dur="500"/>
                                        <p:tgtEl>
                                          <p:spTgt spid="121"/>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Lead Gen"/>
          <p:cNvGrpSpPr/>
          <p:nvPr/>
        </p:nvGrpSpPr>
        <p:grpSpPr>
          <a:xfrm>
            <a:off x="2363079" y="425359"/>
            <a:ext cx="4589388" cy="461665"/>
            <a:chOff x="-585328" y="2019830"/>
            <a:chExt cx="4589388" cy="461665"/>
          </a:xfrm>
        </p:grpSpPr>
        <p:sp>
          <p:nvSpPr>
            <p:cNvPr id="15" name="TextBox 14"/>
            <p:cNvSpPr txBox="1"/>
            <p:nvPr/>
          </p:nvSpPr>
          <p:spPr>
            <a:xfrm>
              <a:off x="-585328" y="2019830"/>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Contact Insights</a:t>
              </a:r>
            </a:p>
          </p:txBody>
        </p:sp>
        <p:cxnSp>
          <p:nvCxnSpPr>
            <p:cNvPr id="16" name="Straight Connector 15"/>
            <p:cNvCxnSpPr/>
            <p:nvPr/>
          </p:nvCxnSpPr>
          <p:spPr>
            <a:xfrm>
              <a:off x="63642" y="2268718"/>
              <a:ext cx="450564" cy="0"/>
            </a:xfrm>
            <a:prstGeom prst="line">
              <a:avLst/>
            </a:prstGeom>
            <a:noFill/>
            <a:ln w="12700" cap="flat" cmpd="sng" algn="ctr">
              <a:solidFill>
                <a:srgbClr val="72BD28"/>
              </a:solidFill>
              <a:prstDash val="solid"/>
            </a:ln>
            <a:effectLst/>
          </p:spPr>
        </p:cxnSp>
        <p:cxnSp>
          <p:nvCxnSpPr>
            <p:cNvPr id="18" name="Straight Connector 17"/>
            <p:cNvCxnSpPr/>
            <p:nvPr/>
          </p:nvCxnSpPr>
          <p:spPr>
            <a:xfrm>
              <a:off x="2886701" y="2268718"/>
              <a:ext cx="450564" cy="0"/>
            </a:xfrm>
            <a:prstGeom prst="line">
              <a:avLst/>
            </a:prstGeom>
            <a:noFill/>
            <a:ln w="12700" cap="flat" cmpd="sng" algn="ctr">
              <a:solidFill>
                <a:srgbClr val="72BD28"/>
              </a:solidFill>
              <a:prstDash val="solid"/>
            </a:ln>
            <a:effectLst/>
          </p:spPr>
        </p:cxnSp>
      </p:grpSp>
      <p:grpSp>
        <p:nvGrpSpPr>
          <p:cNvPr id="9" name="Group 8"/>
          <p:cNvGrpSpPr/>
          <p:nvPr/>
        </p:nvGrpSpPr>
        <p:grpSpPr>
          <a:xfrm>
            <a:off x="1518086" y="1539076"/>
            <a:ext cx="5504189" cy="2559131"/>
            <a:chOff x="1570826" y="1562323"/>
            <a:chExt cx="5504189" cy="2559131"/>
          </a:xfrm>
        </p:grpSpPr>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0249" y="1569138"/>
              <a:ext cx="5494766" cy="2552316"/>
            </a:xfrm>
            <a:prstGeom prst="rect">
              <a:avLst/>
            </a:prstGeom>
          </p:spPr>
        </p:pic>
        <p:sp>
          <p:nvSpPr>
            <p:cNvPr id="4" name="Rectangle 3"/>
            <p:cNvSpPr/>
            <p:nvPr/>
          </p:nvSpPr>
          <p:spPr>
            <a:xfrm>
              <a:off x="1570826" y="1562323"/>
              <a:ext cx="5504189" cy="255913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5047781" y="1250917"/>
            <a:ext cx="2294390" cy="3126021"/>
            <a:chOff x="4455123" y="1038153"/>
            <a:chExt cx="2608859" cy="3554473"/>
          </a:xfrm>
          <a:effectLst>
            <a:outerShdw blurRad="50800" dist="76200" dir="7980000" algn="tl" rotWithShape="0">
              <a:prstClr val="black">
                <a:alpha val="9000"/>
              </a:prstClr>
            </a:outerShdw>
          </a:effectLst>
        </p:grpSpPr>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59819" y="1044428"/>
              <a:ext cx="2604163" cy="3525145"/>
            </a:xfrm>
            <a:prstGeom prst="rect">
              <a:avLst/>
            </a:prstGeom>
          </p:spPr>
        </p:pic>
        <p:sp>
          <p:nvSpPr>
            <p:cNvPr id="6" name="Rectangle 5"/>
            <p:cNvSpPr/>
            <p:nvPr/>
          </p:nvSpPr>
          <p:spPr>
            <a:xfrm>
              <a:off x="4455123" y="1038153"/>
              <a:ext cx="2608858" cy="3554473"/>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929038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9"/>
                                        </p:tgtEl>
                                      </p:cBhvr>
                                    </p:animEffect>
                                    <p:animScale>
                                      <p:cBhvr>
                                        <p:cTn id="16" dur="250" autoRev="1" fill="hold"/>
                                        <p:tgtEl>
                                          <p:spTgt spid="9"/>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7"/>
                                        </p:tgtEl>
                                      </p:cBhvr>
                                    </p:animEffect>
                                    <p:animScale>
                                      <p:cBhvr>
                                        <p:cTn id="19"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Lead Gen"/>
          <p:cNvGrpSpPr/>
          <p:nvPr/>
        </p:nvGrpSpPr>
        <p:grpSpPr>
          <a:xfrm>
            <a:off x="2363079" y="531565"/>
            <a:ext cx="4589388" cy="461665"/>
            <a:chOff x="-585328" y="2192498"/>
            <a:chExt cx="4589388" cy="461665"/>
          </a:xfrm>
        </p:grpSpPr>
        <p:sp>
          <p:nvSpPr>
            <p:cNvPr id="15" name="TextBox 14"/>
            <p:cNvSpPr txBox="1"/>
            <p:nvPr/>
          </p:nvSpPr>
          <p:spPr>
            <a:xfrm>
              <a:off x="-585328" y="2192498"/>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Sales Pipeline</a:t>
              </a:r>
              <a:endParaRPr lang="en-US" sz="2400" kern="0" dirty="0">
                <a:solidFill>
                  <a:schemeClr val="tx1">
                    <a:lumMod val="65000"/>
                    <a:lumOff val="35000"/>
                  </a:schemeClr>
                </a:solidFill>
                <a:latin typeface="Helvetica Neue Thin" charset="0"/>
                <a:ea typeface="Helvetica Neue Thin" charset="0"/>
                <a:cs typeface="Helvetica Neue Thin" charset="0"/>
                <a:sym typeface="Arial"/>
              </a:endParaRPr>
            </a:p>
          </p:txBody>
        </p:sp>
        <p:cxnSp>
          <p:nvCxnSpPr>
            <p:cNvPr id="16" name="Straight Connector 15"/>
            <p:cNvCxnSpPr/>
            <p:nvPr/>
          </p:nvCxnSpPr>
          <p:spPr>
            <a:xfrm>
              <a:off x="188761" y="2452596"/>
              <a:ext cx="450564" cy="0"/>
            </a:xfrm>
            <a:prstGeom prst="line">
              <a:avLst/>
            </a:prstGeom>
            <a:noFill/>
            <a:ln w="12700" cap="flat" cmpd="sng" algn="ctr">
              <a:solidFill>
                <a:srgbClr val="72BD28"/>
              </a:solidFill>
              <a:prstDash val="solid"/>
            </a:ln>
            <a:effectLst/>
          </p:spPr>
        </p:cxnSp>
        <p:cxnSp>
          <p:nvCxnSpPr>
            <p:cNvPr id="18" name="Straight Connector 17"/>
            <p:cNvCxnSpPr/>
            <p:nvPr/>
          </p:nvCxnSpPr>
          <p:spPr>
            <a:xfrm>
              <a:off x="2760003" y="2452596"/>
              <a:ext cx="450564" cy="0"/>
            </a:xfrm>
            <a:prstGeom prst="line">
              <a:avLst/>
            </a:prstGeom>
            <a:noFill/>
            <a:ln w="12700" cap="flat" cmpd="sng" algn="ctr">
              <a:solidFill>
                <a:srgbClr val="72BD28"/>
              </a:solidFill>
              <a:prstDash val="solid"/>
            </a:ln>
            <a:effectLst/>
          </p:spPr>
        </p:cxnSp>
      </p:gr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33422" y="1447559"/>
            <a:ext cx="3035587" cy="2795430"/>
          </a:xfrm>
          <a:prstGeom prst="rect">
            <a:avLst/>
          </a:prstGeom>
          <a:ln>
            <a:solidFill>
              <a:schemeClr val="bg1">
                <a:lumMod val="85000"/>
              </a:schemeClr>
            </a:solidFill>
          </a:ln>
          <a:effectLst>
            <a:outerShdw blurRad="50800" dist="76200" dir="10800000" algn="r" rotWithShape="0">
              <a:prstClr val="black">
                <a:alpha val="3000"/>
              </a:prstClr>
            </a:outerShdw>
          </a:effectLst>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08540" y="1579140"/>
            <a:ext cx="3700869" cy="2795430"/>
          </a:xfrm>
          <a:prstGeom prst="rect">
            <a:avLst/>
          </a:prstGeom>
          <a:ln>
            <a:solidFill>
              <a:schemeClr val="bg1">
                <a:lumMod val="85000"/>
              </a:schemeClr>
            </a:solidFill>
          </a:ln>
          <a:effectLst>
            <a:outerShdw blurRad="50800" dist="76200" dir="10800000" algn="r" rotWithShape="0">
              <a:prstClr val="black">
                <a:alpha val="3000"/>
              </a:prstClr>
            </a:outerShdw>
          </a:effectLst>
        </p:spPr>
      </p:pic>
    </p:spTree>
    <p:extLst>
      <p:ext uri="{BB962C8B-B14F-4D97-AF65-F5344CB8AC3E}">
        <p14:creationId xmlns:p14="http://schemas.microsoft.com/office/powerpoint/2010/main" val="5910030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6" presetClass="emph" presetSubtype="0" fill="hold" nodeType="afterEffect">
                                  <p:stCondLst>
                                    <p:cond delay="0"/>
                                  </p:stCondLst>
                                  <p:childTnLst>
                                    <p:animEffect transition="out" filter="fade">
                                      <p:cBhvr>
                                        <p:cTn id="15" dur="500" tmFilter="0, 0; .2, .5; .8, .5; 1, 0"/>
                                        <p:tgtEl>
                                          <p:spTgt spid="10"/>
                                        </p:tgtEl>
                                      </p:cBhvr>
                                    </p:animEffect>
                                    <p:animScale>
                                      <p:cBhvr>
                                        <p:cTn id="16" dur="250" autoRev="1" fill="hold"/>
                                        <p:tgtEl>
                                          <p:spTgt spid="10"/>
                                        </p:tgtEl>
                                      </p:cBhvr>
                                      <p:by x="105000" y="105000"/>
                                    </p:animScale>
                                  </p:childTnLst>
                                </p:cTn>
                              </p:par>
                              <p:par>
                                <p:cTn id="17" presetID="26" presetClass="emph" presetSubtype="0" fill="hold" nodeType="withEffect">
                                  <p:stCondLst>
                                    <p:cond delay="0"/>
                                  </p:stCondLst>
                                  <p:childTnLst>
                                    <p:animEffect transition="out" filter="fade">
                                      <p:cBhvr>
                                        <p:cTn id="18" dur="500" tmFilter="0, 0; .2, .5; .8, .5; 1, 0"/>
                                        <p:tgtEl>
                                          <p:spTgt spid="11"/>
                                        </p:tgtEl>
                                      </p:cBhvr>
                                    </p:animEffect>
                                    <p:animScale>
                                      <p:cBhvr>
                                        <p:cTn id="19"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Lead Gen"/>
          <p:cNvGrpSpPr/>
          <p:nvPr/>
        </p:nvGrpSpPr>
        <p:grpSpPr>
          <a:xfrm>
            <a:off x="2363079" y="531565"/>
            <a:ext cx="4589388" cy="461665"/>
            <a:chOff x="-585328" y="2192498"/>
            <a:chExt cx="4589388" cy="461665"/>
          </a:xfrm>
        </p:grpSpPr>
        <p:sp>
          <p:nvSpPr>
            <p:cNvPr id="15" name="TextBox 14"/>
            <p:cNvSpPr txBox="1"/>
            <p:nvPr/>
          </p:nvSpPr>
          <p:spPr>
            <a:xfrm>
              <a:off x="-585328" y="2192498"/>
              <a:ext cx="4589388" cy="461665"/>
            </a:xfrm>
            <a:prstGeom prst="rect">
              <a:avLst/>
            </a:prstGeom>
            <a:noFill/>
          </p:spPr>
          <p:txBody>
            <a:bodyPr wrap="square" rtlCol="0" anchor="ctr">
              <a:spAutoFit/>
            </a:bodyPr>
            <a:lstStyle/>
            <a:p>
              <a:pPr algn="ctr" defTabSz="914400"/>
              <a:r>
                <a:rPr lang="en-US" sz="2400" kern="0" dirty="0" smtClean="0">
                  <a:solidFill>
                    <a:schemeClr val="tx1">
                      <a:lumMod val="65000"/>
                      <a:lumOff val="35000"/>
                    </a:schemeClr>
                  </a:solidFill>
                  <a:latin typeface="Helvetica Neue Thin" charset="0"/>
                  <a:ea typeface="Helvetica Neue Thin" charset="0"/>
                  <a:cs typeface="Helvetica Neue Thin" charset="0"/>
                  <a:sym typeface="Arial"/>
                </a:rPr>
                <a:t>Campaign Insights</a:t>
              </a:r>
              <a:endParaRPr lang="en-US" sz="2400" kern="0" dirty="0">
                <a:solidFill>
                  <a:schemeClr val="tx1">
                    <a:lumMod val="65000"/>
                    <a:lumOff val="35000"/>
                  </a:schemeClr>
                </a:solidFill>
                <a:latin typeface="Helvetica Neue Thin" charset="0"/>
                <a:ea typeface="Helvetica Neue Thin" charset="0"/>
                <a:cs typeface="Helvetica Neue Thin" charset="0"/>
                <a:sym typeface="Arial"/>
              </a:endParaRPr>
            </a:p>
          </p:txBody>
        </p:sp>
        <p:cxnSp>
          <p:nvCxnSpPr>
            <p:cNvPr id="16" name="Straight Connector 15"/>
            <p:cNvCxnSpPr/>
            <p:nvPr/>
          </p:nvCxnSpPr>
          <p:spPr>
            <a:xfrm>
              <a:off x="-20257" y="2455111"/>
              <a:ext cx="450564" cy="0"/>
            </a:xfrm>
            <a:prstGeom prst="line">
              <a:avLst/>
            </a:prstGeom>
            <a:noFill/>
            <a:ln w="12700" cap="flat" cmpd="sng" algn="ctr">
              <a:solidFill>
                <a:srgbClr val="72BD28"/>
              </a:solidFill>
              <a:prstDash val="solid"/>
            </a:ln>
            <a:effectLst/>
          </p:spPr>
        </p:cxnSp>
        <p:cxnSp>
          <p:nvCxnSpPr>
            <p:cNvPr id="13" name="Straight Connector 12"/>
            <p:cNvCxnSpPr/>
            <p:nvPr/>
          </p:nvCxnSpPr>
          <p:spPr>
            <a:xfrm>
              <a:off x="3001912" y="2455111"/>
              <a:ext cx="450564" cy="0"/>
            </a:xfrm>
            <a:prstGeom prst="line">
              <a:avLst/>
            </a:prstGeom>
            <a:noFill/>
            <a:ln w="12700" cap="flat" cmpd="sng" algn="ctr">
              <a:solidFill>
                <a:srgbClr val="72BD28"/>
              </a:solidFill>
              <a:prstDash val="solid"/>
            </a:ln>
            <a:effectLst/>
          </p:spPr>
        </p:cxnSp>
      </p:grpSp>
      <p:pic>
        <p:nvPicPr>
          <p:cNvPr id="10" name="Picture 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643835" y="1617609"/>
            <a:ext cx="4000672" cy="2475814"/>
          </a:xfrm>
          <a:prstGeom prst="rect">
            <a:avLst/>
          </a:prstGeom>
          <a:ln>
            <a:solidFill>
              <a:schemeClr val="bg1">
                <a:lumMod val="85000"/>
              </a:schemeClr>
            </a:solidFill>
          </a:ln>
          <a:effectLst>
            <a:outerShdw blurRad="50800" dist="76200" dir="10800000" algn="r" rotWithShape="0">
              <a:prstClr val="black">
                <a:alpha val="3000"/>
              </a:prstClr>
            </a:outerShdw>
          </a:effectLst>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44507" y="1491665"/>
            <a:ext cx="1880228" cy="1363850"/>
          </a:xfrm>
          <a:prstGeom prst="rect">
            <a:avLst/>
          </a:prstGeom>
          <a:ln>
            <a:solidFill>
              <a:schemeClr val="bg1">
                <a:lumMod val="85000"/>
              </a:schemeClr>
            </a:solidFill>
          </a:ln>
          <a:effectLst>
            <a:outerShdw blurRad="50800" dist="76200" dir="10800000" algn="r" rotWithShape="0">
              <a:prstClr val="black">
                <a:alpha val="3000"/>
              </a:prstClr>
            </a:outerShdw>
          </a:effectLst>
        </p:spPr>
      </p:pic>
      <p:pic>
        <p:nvPicPr>
          <p:cNvPr id="12" name="Picture 1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44507" y="2855515"/>
            <a:ext cx="1880228" cy="1366187"/>
          </a:xfrm>
          <a:prstGeom prst="rect">
            <a:avLst/>
          </a:prstGeom>
          <a:ln>
            <a:solidFill>
              <a:schemeClr val="bg1">
                <a:lumMod val="85000"/>
              </a:schemeClr>
            </a:solidFill>
          </a:ln>
          <a:effectLst>
            <a:outerShdw blurRad="50800" dist="76200" dir="10800000" algn="r" rotWithShape="0">
              <a:prstClr val="black">
                <a:alpha val="3000"/>
              </a:prstClr>
            </a:outerShdw>
          </a:effectLst>
        </p:spPr>
      </p:pic>
    </p:spTree>
    <p:extLst>
      <p:ext uri="{BB962C8B-B14F-4D97-AF65-F5344CB8AC3E}">
        <p14:creationId xmlns:p14="http://schemas.microsoft.com/office/powerpoint/2010/main" val="10931040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1+#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childTnLst>
                          </p:cTn>
                        </p:par>
                        <p:par>
                          <p:cTn id="17" fill="hold">
                            <p:stCondLst>
                              <p:cond delay="500"/>
                            </p:stCondLst>
                            <p:childTnLst>
                              <p:par>
                                <p:cTn id="18" presetID="26" presetClass="emph" presetSubtype="0" fill="hold" nodeType="afterEffect">
                                  <p:stCondLst>
                                    <p:cond delay="0"/>
                                  </p:st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12"/>
                                        </p:tgtEl>
                                      </p:cBhvr>
                                    </p:animEffect>
                                    <p:animScale>
                                      <p:cBhvr>
                                        <p:cTn id="23" dur="250" autoRev="1" fill="hold"/>
                                        <p:tgtEl>
                                          <p:spTgt spid="12"/>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10"/>
                                        </p:tgtEl>
                                      </p:cBhvr>
                                    </p:animEffect>
                                    <p:animScale>
                                      <p:cBhvr>
                                        <p:cTn id="26"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54401" y="2014600"/>
            <a:ext cx="5059680" cy="830997"/>
          </a:xfrm>
          <a:prstGeom prst="rect">
            <a:avLst/>
          </a:prstGeom>
          <a:noFill/>
        </p:spPr>
        <p:txBody>
          <a:bodyPr wrap="square" lIns="0" rIns="0" rtlCol="0" anchor="ctr">
            <a:spAutoFit/>
          </a:bodyPr>
          <a:lstStyle/>
          <a:p>
            <a:pPr algn="ctr"/>
            <a:r>
              <a:rPr lang="en-US" sz="2400" dirty="0" smtClean="0">
                <a:solidFill>
                  <a:schemeClr val="tx1">
                    <a:lumMod val="65000"/>
                    <a:lumOff val="35000"/>
                  </a:schemeClr>
                </a:solidFill>
                <a:latin typeface="Helvetica Neue Thin" charset="0"/>
                <a:ea typeface="Helvetica Neue Thin" charset="0"/>
                <a:cs typeface="Helvetica Neue Thin" charset="0"/>
              </a:rPr>
              <a:t>Hyper-Personalized Conversations: </a:t>
            </a:r>
          </a:p>
          <a:p>
            <a:pPr algn="ctr"/>
            <a:r>
              <a:rPr lang="en-US" sz="2400" dirty="0" smtClean="0">
                <a:solidFill>
                  <a:schemeClr val="tx1">
                    <a:lumMod val="65000"/>
                    <a:lumOff val="35000"/>
                  </a:schemeClr>
                </a:solidFill>
                <a:latin typeface="Helvetica Neue Thin" charset="0"/>
                <a:ea typeface="Helvetica Neue Thin" charset="0"/>
                <a:cs typeface="Helvetica Neue Thin" charset="0"/>
              </a:rPr>
              <a:t>The Key to </a:t>
            </a:r>
            <a:r>
              <a:rPr lang="en-US" sz="2400" dirty="0">
                <a:solidFill>
                  <a:schemeClr val="tx1">
                    <a:lumMod val="65000"/>
                    <a:lumOff val="35000"/>
                  </a:schemeClr>
                </a:solidFill>
                <a:latin typeface="Helvetica Neue Thin" charset="0"/>
                <a:ea typeface="Helvetica Neue Thin" charset="0"/>
                <a:cs typeface="Helvetica Neue Thin" charset="0"/>
              </a:rPr>
              <a:t>a</a:t>
            </a:r>
            <a:r>
              <a:rPr lang="en-US" sz="2400" dirty="0" smtClean="0">
                <a:solidFill>
                  <a:schemeClr val="tx1">
                    <a:lumMod val="65000"/>
                    <a:lumOff val="35000"/>
                  </a:schemeClr>
                </a:solidFill>
                <a:latin typeface="Helvetica Neue Thin" charset="0"/>
                <a:ea typeface="Helvetica Neue Thin" charset="0"/>
                <a:cs typeface="Helvetica Neue Thin" charset="0"/>
              </a:rPr>
              <a:t> Wider Marketing </a:t>
            </a:r>
            <a:r>
              <a:rPr lang="en-US" sz="2400" dirty="0">
                <a:solidFill>
                  <a:schemeClr val="tx1">
                    <a:lumMod val="65000"/>
                    <a:lumOff val="35000"/>
                  </a:schemeClr>
                </a:solidFill>
                <a:latin typeface="Helvetica Neue Thin" charset="0"/>
                <a:ea typeface="Helvetica Neue Thin" charset="0"/>
                <a:cs typeface="Helvetica Neue Thin" charset="0"/>
              </a:rPr>
              <a:t>F</a:t>
            </a:r>
            <a:r>
              <a:rPr lang="en-US" sz="2400" dirty="0" smtClean="0">
                <a:solidFill>
                  <a:schemeClr val="tx1">
                    <a:lumMod val="65000"/>
                    <a:lumOff val="35000"/>
                  </a:schemeClr>
                </a:solidFill>
                <a:latin typeface="Helvetica Neue Thin" charset="0"/>
                <a:ea typeface="Helvetica Neue Thin" charset="0"/>
                <a:cs typeface="Helvetica Neue Thin" charset="0"/>
              </a:rPr>
              <a:t>unnel</a:t>
            </a:r>
            <a:endParaRPr lang="en-US" sz="2400" dirty="0">
              <a:solidFill>
                <a:schemeClr val="tx1">
                  <a:lumMod val="65000"/>
                  <a:lumOff val="35000"/>
                </a:schemeClr>
              </a:solidFill>
              <a:latin typeface="Helvetica Neue Thin" charset="0"/>
              <a:ea typeface="Helvetica Neue Thin" charset="0"/>
              <a:cs typeface="Helvetica Neue Thin" charset="0"/>
            </a:endParaRPr>
          </a:p>
        </p:txBody>
      </p:sp>
      <p:cxnSp>
        <p:nvCxnSpPr>
          <p:cNvPr id="10" name="Straight Connector 9"/>
          <p:cNvCxnSpPr/>
          <p:nvPr/>
        </p:nvCxnSpPr>
        <p:spPr>
          <a:xfrm>
            <a:off x="3938057" y="3134229"/>
            <a:ext cx="4178580"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5038" y="1017586"/>
            <a:ext cx="1709168" cy="914302"/>
          </a:xfrm>
          <a:prstGeom prst="rect">
            <a:avLst/>
          </a:prstGeom>
        </p:spPr>
      </p:pic>
      <p:sp>
        <p:nvSpPr>
          <p:cNvPr id="7" name="Rectangle 6"/>
          <p:cNvSpPr/>
          <p:nvPr/>
        </p:nvSpPr>
        <p:spPr>
          <a:xfrm>
            <a:off x="5758859" y="3587838"/>
            <a:ext cx="1885951" cy="792525"/>
          </a:xfrm>
          <a:prstGeom prst="rect">
            <a:avLst/>
          </a:prstGeom>
        </p:spPr>
        <p:txBody>
          <a:bodyPr wrap="square">
            <a:spAutoFit/>
          </a:bodyPr>
          <a:lstStyle/>
          <a:p>
            <a:r>
              <a:rPr lang="en-US" sz="1050" dirty="0">
                <a:solidFill>
                  <a:schemeClr val="tx1">
                    <a:lumMod val="65000"/>
                    <a:lumOff val="35000"/>
                  </a:schemeClr>
                </a:solidFill>
                <a:latin typeface="Helvetica Neue Thin" charset="0"/>
                <a:ea typeface="Helvetica Neue Thin" charset="0"/>
                <a:cs typeface="Helvetica Neue Thin" charset="0"/>
              </a:rPr>
              <a:t>Presented by</a:t>
            </a:r>
            <a:r>
              <a:rPr lang="en-US" sz="1050" dirty="0" smtClean="0">
                <a:solidFill>
                  <a:schemeClr val="tx1">
                    <a:lumMod val="65000"/>
                    <a:lumOff val="35000"/>
                  </a:schemeClr>
                </a:solidFill>
                <a:latin typeface="Helvetica Neue Thin" charset="0"/>
                <a:ea typeface="Helvetica Neue Thin" charset="0"/>
                <a:cs typeface="Helvetica Neue Thin" charset="0"/>
              </a:rPr>
              <a:t>:</a:t>
            </a:r>
            <a:endParaRPr lang="en-US" sz="1050" dirty="0">
              <a:solidFill>
                <a:schemeClr val="tx1">
                  <a:lumMod val="65000"/>
                  <a:lumOff val="35000"/>
                </a:schemeClr>
              </a:solidFill>
            </a:endParaRPr>
          </a:p>
          <a:p>
            <a:r>
              <a:rPr lang="en-US" sz="2400" dirty="0" smtClean="0">
                <a:solidFill>
                  <a:srgbClr val="83C34A"/>
                </a:solidFill>
                <a:latin typeface="Helvetica Neue Thin" charset="0"/>
                <a:ea typeface="Helvetica Neue Thin" charset="0"/>
                <a:cs typeface="Helvetica Neue Thin" charset="0"/>
              </a:rPr>
              <a:t>Rick Carlson</a:t>
            </a:r>
          </a:p>
          <a:p>
            <a:r>
              <a:rPr lang="en-US" sz="1100" dirty="0" smtClean="0">
                <a:solidFill>
                  <a:schemeClr val="tx1">
                    <a:lumMod val="65000"/>
                    <a:lumOff val="35000"/>
                  </a:schemeClr>
                </a:solidFill>
                <a:latin typeface="Helvetica Neue Thin" charset="0"/>
                <a:ea typeface="Helvetica Neue Thin" charset="0"/>
                <a:cs typeface="Helvetica Neue Thin" charset="0"/>
              </a:rPr>
              <a:t>CEO, SharpSpring</a:t>
            </a:r>
            <a:endParaRPr lang="en-US" sz="1100" dirty="0">
              <a:solidFill>
                <a:schemeClr val="tx1">
                  <a:lumMod val="65000"/>
                  <a:lumOff val="35000"/>
                </a:schemeClr>
              </a:solidFill>
            </a:endParaRP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35246" y="3359788"/>
            <a:ext cx="1248626" cy="1248624"/>
          </a:xfrm>
          <a:prstGeom prst="rect">
            <a:avLst/>
          </a:prstGeom>
        </p:spPr>
      </p:pic>
    </p:spTree>
    <p:extLst>
      <p:ext uri="{BB962C8B-B14F-4D97-AF65-F5344CB8AC3E}">
        <p14:creationId xmlns:p14="http://schemas.microsoft.com/office/powerpoint/2010/main" val="14613258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par>
                          <p:cTn id="17" fill="hold">
                            <p:stCondLst>
                              <p:cond delay="1500"/>
                            </p:stCondLst>
                            <p:childTnLst>
                              <p:par>
                                <p:cTn id="18" presetID="10" presetClass="entr" presetSubtype="0"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panel 8"/>
          <p:cNvSpPr>
            <a:spLocks noChangeArrowheads="1"/>
          </p:cNvSpPr>
          <p:nvPr/>
        </p:nvSpPr>
        <p:spPr bwMode="auto">
          <a:xfrm>
            <a:off x="1145372" y="3231758"/>
            <a:ext cx="3169238" cy="1030808"/>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pPr algn="ctr"/>
            <a:endParaRPr lang="en-US" dirty="0">
              <a:solidFill>
                <a:prstClr val="black"/>
              </a:solidFill>
            </a:endParaRPr>
          </a:p>
        </p:txBody>
      </p:sp>
      <p:sp>
        <p:nvSpPr>
          <p:cNvPr id="60" name="BOFU Blue"/>
          <p:cNvSpPr/>
          <p:nvPr/>
        </p:nvSpPr>
        <p:spPr>
          <a:xfrm rot="10800000">
            <a:off x="1812899" y="3235381"/>
            <a:ext cx="1771734" cy="1027184"/>
          </a:xfrm>
          <a:custGeom>
            <a:avLst/>
            <a:gdLst>
              <a:gd name="connsiteX0" fmla="*/ 0 w 1771734"/>
              <a:gd name="connsiteY0" fmla="*/ 1044080 h 1044080"/>
              <a:gd name="connsiteX1" fmla="*/ 383856 w 1771734"/>
              <a:gd name="connsiteY1" fmla="*/ 0 h 1044080"/>
              <a:gd name="connsiteX2" fmla="*/ 1387878 w 1771734"/>
              <a:gd name="connsiteY2" fmla="*/ 0 h 1044080"/>
              <a:gd name="connsiteX3" fmla="*/ 1771734 w 1771734"/>
              <a:gd name="connsiteY3" fmla="*/ 1044080 h 1044080"/>
              <a:gd name="connsiteX4" fmla="*/ 0 w 1771734"/>
              <a:gd name="connsiteY4" fmla="*/ 1044080 h 1044080"/>
              <a:gd name="connsiteX0" fmla="*/ 0 w 1771734"/>
              <a:gd name="connsiteY0" fmla="*/ 1044080 h 1044080"/>
              <a:gd name="connsiteX1" fmla="*/ 383856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 name="connsiteX0" fmla="*/ 0 w 1771734"/>
              <a:gd name="connsiteY0" fmla="*/ 1050955 h 1050955"/>
              <a:gd name="connsiteX1" fmla="*/ 260103 w 1771734"/>
              <a:gd name="connsiteY1" fmla="*/ 0 h 1050955"/>
              <a:gd name="connsiteX2" fmla="*/ 1470381 w 1771734"/>
              <a:gd name="connsiteY2" fmla="*/ 6875 h 1050955"/>
              <a:gd name="connsiteX3" fmla="*/ 1771734 w 1771734"/>
              <a:gd name="connsiteY3" fmla="*/ 1050955 h 1050955"/>
              <a:gd name="connsiteX4" fmla="*/ 0 w 1771734"/>
              <a:gd name="connsiteY4" fmla="*/ 1050955 h 1050955"/>
              <a:gd name="connsiteX0" fmla="*/ 0 w 1771734"/>
              <a:gd name="connsiteY0" fmla="*/ 1044080 h 1044080"/>
              <a:gd name="connsiteX1" fmla="*/ 294479 w 1771734"/>
              <a:gd name="connsiteY1" fmla="*/ 0 h 1044080"/>
              <a:gd name="connsiteX2" fmla="*/ 1470381 w 1771734"/>
              <a:gd name="connsiteY2" fmla="*/ 0 h 1044080"/>
              <a:gd name="connsiteX3" fmla="*/ 1771734 w 1771734"/>
              <a:gd name="connsiteY3" fmla="*/ 1044080 h 1044080"/>
              <a:gd name="connsiteX4" fmla="*/ 0 w 1771734"/>
              <a:gd name="connsiteY4" fmla="*/ 1044080 h 1044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1734" h="1044080">
                <a:moveTo>
                  <a:pt x="0" y="1044080"/>
                </a:moveTo>
                <a:lnTo>
                  <a:pt x="294479" y="0"/>
                </a:lnTo>
                <a:lnTo>
                  <a:pt x="1470381" y="0"/>
                </a:lnTo>
                <a:lnTo>
                  <a:pt x="1771734" y="1044080"/>
                </a:lnTo>
                <a:lnTo>
                  <a:pt x="0" y="1044080"/>
                </a:lnTo>
                <a:close/>
              </a:path>
            </a:pathLst>
          </a:custGeom>
          <a:solidFill>
            <a:srgbClr val="83C34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64" name="Arc 63"/>
          <p:cNvSpPr/>
          <p:nvPr/>
        </p:nvSpPr>
        <p:spPr>
          <a:xfrm>
            <a:off x="136769" y="619708"/>
            <a:ext cx="5109132" cy="2527693"/>
          </a:xfrm>
          <a:prstGeom prst="arc">
            <a:avLst>
              <a:gd name="adj1" fmla="val 11071847"/>
              <a:gd name="adj2" fmla="val 21334457"/>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0" name="TextBox 69"/>
          <p:cNvSpPr txBox="1"/>
          <p:nvPr/>
        </p:nvSpPr>
        <p:spPr>
          <a:xfrm>
            <a:off x="1520901" y="468358"/>
            <a:ext cx="2400131" cy="300082"/>
          </a:xfrm>
          <a:prstGeom prst="rect">
            <a:avLst/>
          </a:prstGeom>
          <a:noFill/>
          <a:ln>
            <a:noFill/>
          </a:ln>
        </p:spPr>
        <p:txBody>
          <a:bodyPr wrap="none" rtlCol="0">
            <a:prstTxWarp prst="textArchUp">
              <a:avLst>
                <a:gd name="adj" fmla="val 10834203"/>
              </a:avLst>
            </a:prstTxWarp>
            <a:spAutoFit/>
          </a:bodyPr>
          <a:lstStyle/>
          <a:p>
            <a:pPr algn="ctr"/>
            <a:r>
              <a:rPr lang="en-US" sz="1600" dirty="0" smtClean="0">
                <a:latin typeface="Helvetica Neue Light" charset="0"/>
                <a:ea typeface="Helvetica Neue Light" charset="0"/>
                <a:cs typeface="Helvetica Neue Light" charset="0"/>
              </a:rPr>
              <a:t>Marketing </a:t>
            </a:r>
            <a:r>
              <a:rPr lang="en-US" sz="1600" dirty="0" smtClean="0">
                <a:latin typeface="Helvetica Neue Thin" charset="0"/>
                <a:ea typeface="Helvetica Neue Thin" charset="0"/>
                <a:cs typeface="Helvetica Neue Thin" charset="0"/>
              </a:rPr>
              <a:t>Automation</a:t>
            </a:r>
            <a:endParaRPr lang="en-US" sz="1600" dirty="0">
              <a:latin typeface="Helvetica Neue Thin" charset="0"/>
              <a:ea typeface="Helvetica Neue Thin" charset="0"/>
              <a:cs typeface="Helvetica Neue Thin" charset="0"/>
            </a:endParaRPr>
          </a:p>
        </p:txBody>
      </p:sp>
      <p:sp>
        <p:nvSpPr>
          <p:cNvPr id="80" name="TOFU bckgrnd"/>
          <p:cNvSpPr>
            <a:spLocks noChangeArrowheads="1"/>
          </p:cNvSpPr>
          <p:nvPr/>
        </p:nvSpPr>
        <p:spPr bwMode="auto">
          <a:xfrm>
            <a:off x="198588" y="1683723"/>
            <a:ext cx="5063424" cy="769419"/>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81" name="MOFU bckgrnd"/>
          <p:cNvSpPr>
            <a:spLocks noChangeArrowheads="1"/>
          </p:cNvSpPr>
          <p:nvPr/>
        </p:nvSpPr>
        <p:spPr bwMode="auto">
          <a:xfrm>
            <a:off x="726580" y="2455049"/>
            <a:ext cx="3995352" cy="777157"/>
          </a:xfrm>
          <a:custGeom>
            <a:avLst/>
            <a:gdLst>
              <a:gd name="T0" fmla="*/ 1540 w 14568"/>
              <a:gd name="T1" fmla="*/ 2342 h 2343"/>
              <a:gd name="T2" fmla="*/ 13026 w 14568"/>
              <a:gd name="T3" fmla="*/ 2342 h 2343"/>
              <a:gd name="T4" fmla="*/ 14567 w 14568"/>
              <a:gd name="T5" fmla="*/ 0 h 2343"/>
              <a:gd name="T6" fmla="*/ 0 w 14568"/>
              <a:gd name="T7" fmla="*/ 0 h 2343"/>
              <a:gd name="T8" fmla="*/ 1540 w 14568"/>
              <a:gd name="T9" fmla="*/ 2342 h 2343"/>
            </a:gdLst>
            <a:ahLst/>
            <a:cxnLst>
              <a:cxn ang="0">
                <a:pos x="T0" y="T1"/>
              </a:cxn>
              <a:cxn ang="0">
                <a:pos x="T2" y="T3"/>
              </a:cxn>
              <a:cxn ang="0">
                <a:pos x="T4" y="T5"/>
              </a:cxn>
              <a:cxn ang="0">
                <a:pos x="T6" y="T7"/>
              </a:cxn>
              <a:cxn ang="0">
                <a:pos x="T8" y="T9"/>
              </a:cxn>
            </a:cxnLst>
            <a:rect l="0" t="0" r="r" b="b"/>
            <a:pathLst>
              <a:path w="14568" h="2343">
                <a:moveTo>
                  <a:pt x="1540" y="2342"/>
                </a:moveTo>
                <a:lnTo>
                  <a:pt x="13026" y="2342"/>
                </a:lnTo>
                <a:lnTo>
                  <a:pt x="14567" y="0"/>
                </a:lnTo>
                <a:lnTo>
                  <a:pt x="0" y="0"/>
                </a:lnTo>
                <a:lnTo>
                  <a:pt x="1540" y="2342"/>
                </a:lnTo>
              </a:path>
            </a:pathLst>
          </a:custGeom>
          <a:solidFill>
            <a:srgbClr val="83C34A">
              <a:alpha val="9000"/>
            </a:srgbClr>
          </a:solidFill>
          <a:ln w="9525" cap="flat">
            <a:noFill/>
            <a:bevel/>
            <a:headEnd/>
            <a:tailEnd/>
          </a:ln>
          <a:effectLst/>
        </p:spPr>
        <p:txBody>
          <a:bodyPr wrap="none" anchor="ctr"/>
          <a:lstStyle/>
          <a:p>
            <a:endParaRPr lang="en-US" dirty="0">
              <a:solidFill>
                <a:prstClr val="black"/>
              </a:solidFill>
            </a:endParaRPr>
          </a:p>
        </p:txBody>
      </p:sp>
      <p:sp>
        <p:nvSpPr>
          <p:cNvPr id="125" name="TOFU Blue"/>
          <p:cNvSpPr/>
          <p:nvPr/>
        </p:nvSpPr>
        <p:spPr>
          <a:xfrm rot="10800000">
            <a:off x="1245339" y="1688715"/>
            <a:ext cx="2910154" cy="771748"/>
          </a:xfrm>
          <a:prstGeom prst="trapezoid">
            <a:avLst>
              <a:gd name="adj" fmla="val 36765"/>
            </a:avLst>
          </a:prstGeom>
          <a:solidFill>
            <a:srgbClr val="83C34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26" name="MOFU Blue"/>
          <p:cNvSpPr/>
          <p:nvPr/>
        </p:nvSpPr>
        <p:spPr>
          <a:xfrm rot="10800000">
            <a:off x="1524943" y="2460463"/>
            <a:ext cx="2350945" cy="771748"/>
          </a:xfrm>
          <a:prstGeom prst="trapezoid">
            <a:avLst>
              <a:gd name="adj" fmla="val 36765"/>
            </a:avLst>
          </a:prstGeom>
          <a:solidFill>
            <a:srgbClr val="83C34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solidFill>
                <a:prstClr val="white"/>
              </a:solidFill>
            </a:endParaRPr>
          </a:p>
        </p:txBody>
      </p:sp>
      <p:sp>
        <p:nvSpPr>
          <p:cNvPr id="129" name="arc"/>
          <p:cNvSpPr/>
          <p:nvPr/>
        </p:nvSpPr>
        <p:spPr>
          <a:xfrm>
            <a:off x="1208122" y="1171761"/>
            <a:ext cx="2953407" cy="1244153"/>
          </a:xfrm>
          <a:prstGeom prst="arc">
            <a:avLst>
              <a:gd name="adj1" fmla="val 11097712"/>
              <a:gd name="adj2" fmla="val 21309156"/>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prstClr val="black"/>
              </a:solidFill>
            </a:endParaRPr>
          </a:p>
        </p:txBody>
      </p:sp>
      <p:sp>
        <p:nvSpPr>
          <p:cNvPr id="130" name="marketing"/>
          <p:cNvSpPr txBox="1"/>
          <p:nvPr/>
        </p:nvSpPr>
        <p:spPr>
          <a:xfrm>
            <a:off x="1714002" y="1036102"/>
            <a:ext cx="1994200" cy="300082"/>
          </a:xfrm>
          <a:prstGeom prst="rect">
            <a:avLst/>
          </a:prstGeom>
          <a:noFill/>
        </p:spPr>
        <p:txBody>
          <a:bodyPr wrap="none" rtlCol="0">
            <a:prstTxWarp prst="textArchUp">
              <a:avLst/>
            </a:prstTxWarp>
            <a:spAutoFit/>
          </a:bodyPr>
          <a:lstStyle/>
          <a:p>
            <a:pPr algn="ctr"/>
            <a:r>
              <a:rPr lang="en-US" sz="1600" dirty="0" smtClean="0">
                <a:solidFill>
                  <a:prstClr val="black"/>
                </a:solidFill>
                <a:latin typeface="Helvetica Neue Light" charset="0"/>
                <a:ea typeface="Helvetica Neue Light" charset="0"/>
                <a:cs typeface="Helvetica Neue Light" charset="0"/>
              </a:rPr>
              <a:t>Traditional</a:t>
            </a:r>
            <a:r>
              <a:rPr lang="en-US" sz="1600" dirty="0" smtClean="0">
                <a:solidFill>
                  <a:prstClr val="black"/>
                </a:solidFill>
                <a:latin typeface="Helvetica Neue Thin" charset="0"/>
                <a:ea typeface="Helvetica Neue Thin" charset="0"/>
                <a:cs typeface="Helvetica Neue Thin" charset="0"/>
              </a:rPr>
              <a:t> Marketing</a:t>
            </a:r>
            <a:endParaRPr lang="en-US" sz="1600" dirty="0">
              <a:solidFill>
                <a:prstClr val="black"/>
              </a:solidFill>
              <a:latin typeface="Helvetica Neue Thin" charset="0"/>
              <a:ea typeface="Helvetica Neue Thin" charset="0"/>
              <a:cs typeface="Helvetica Neue Thin" charset="0"/>
            </a:endParaRPr>
          </a:p>
        </p:txBody>
      </p:sp>
      <p:cxnSp>
        <p:nvCxnSpPr>
          <p:cNvPr id="83" name="Straight Connector 82"/>
          <p:cNvCxnSpPr/>
          <p:nvPr/>
        </p:nvCxnSpPr>
        <p:spPr>
          <a:xfrm>
            <a:off x="1524943" y="2457954"/>
            <a:ext cx="2350945"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4" name="Rounded Rectangle 83"/>
          <p:cNvSpPr/>
          <p:nvPr/>
        </p:nvSpPr>
        <p:spPr>
          <a:xfrm>
            <a:off x="2212511" y="2275508"/>
            <a:ext cx="944629" cy="347396"/>
          </a:xfrm>
          <a:prstGeom prst="roundRect">
            <a:avLst/>
          </a:prstGeom>
          <a:solidFill>
            <a:srgbClr val="83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Light" charset="0"/>
                <a:ea typeface="Helvetica Neue Light" charset="0"/>
                <a:cs typeface="Helvetica Neue Light" charset="0"/>
              </a:rPr>
              <a:t>Nurturing</a:t>
            </a:r>
            <a:endParaRPr lang="en-US" sz="1050" dirty="0">
              <a:solidFill>
                <a:prstClr val="white"/>
              </a:solidFill>
              <a:latin typeface="Helvetica Neue Light" charset="0"/>
              <a:ea typeface="Helvetica Neue Light" charset="0"/>
              <a:cs typeface="Helvetica Neue Light" charset="0"/>
            </a:endParaRPr>
          </a:p>
        </p:txBody>
      </p:sp>
      <p:cxnSp>
        <p:nvCxnSpPr>
          <p:cNvPr id="86" name="Straight Connector 85"/>
          <p:cNvCxnSpPr/>
          <p:nvPr/>
        </p:nvCxnSpPr>
        <p:spPr>
          <a:xfrm>
            <a:off x="1812898" y="3226237"/>
            <a:ext cx="1771735" cy="0"/>
          </a:xfrm>
          <a:prstGeom prst="line">
            <a:avLst/>
          </a:prstGeom>
          <a:ln w="635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87" name="Rounded Rectangle 86"/>
          <p:cNvSpPr/>
          <p:nvPr/>
        </p:nvSpPr>
        <p:spPr>
          <a:xfrm>
            <a:off x="2255448" y="3026542"/>
            <a:ext cx="858754" cy="370820"/>
          </a:xfrm>
          <a:prstGeom prst="roundRect">
            <a:avLst/>
          </a:prstGeom>
          <a:solidFill>
            <a:srgbClr val="83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solidFill>
                  <a:prstClr val="white"/>
                </a:solidFill>
                <a:latin typeface="Helvetica Neue Light" charset="0"/>
                <a:ea typeface="Helvetica Neue Light" charset="0"/>
                <a:cs typeface="Helvetica Neue Light" charset="0"/>
              </a:rPr>
              <a:t>Closing</a:t>
            </a:r>
            <a:endParaRPr lang="en-US" sz="1050" dirty="0">
              <a:solidFill>
                <a:prstClr val="white"/>
              </a:solidFill>
              <a:latin typeface="Helvetica Neue Light" charset="0"/>
              <a:ea typeface="Helvetica Neue Light" charset="0"/>
              <a:cs typeface="Helvetica Neue Light" charset="0"/>
            </a:endParaRPr>
          </a:p>
        </p:txBody>
      </p:sp>
      <p:cxnSp>
        <p:nvCxnSpPr>
          <p:cNvPr id="89" name="Straight Connector 88"/>
          <p:cNvCxnSpPr/>
          <p:nvPr/>
        </p:nvCxnSpPr>
        <p:spPr>
          <a:xfrm>
            <a:off x="1247575" y="1687304"/>
            <a:ext cx="2910154" cy="0"/>
          </a:xfrm>
          <a:prstGeom prst="line">
            <a:avLst/>
          </a:prstGeom>
          <a:ln w="0">
            <a:solidFill>
              <a:schemeClr val="tx1">
                <a:lumMod val="50000"/>
                <a:lumOff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a:xfrm>
            <a:off x="2150160" y="1515111"/>
            <a:ext cx="1147654" cy="370260"/>
          </a:xfrm>
          <a:prstGeom prst="roundRect">
            <a:avLst/>
          </a:prstGeom>
          <a:solidFill>
            <a:srgbClr val="83C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smtClean="0">
                <a:latin typeface="Helvetica Neue Light" charset="0"/>
                <a:ea typeface="Helvetica Neue Light" charset="0"/>
                <a:cs typeface="Helvetica Neue Light" charset="0"/>
              </a:rPr>
              <a:t>Driving Leads</a:t>
            </a:r>
            <a:endParaRPr lang="en-US" sz="1050" dirty="0">
              <a:latin typeface="Helvetica Neue Light" charset="0"/>
              <a:ea typeface="Helvetica Neue Light" charset="0"/>
              <a:cs typeface="Helvetica Neue Light" charset="0"/>
            </a:endParaRPr>
          </a:p>
        </p:txBody>
      </p:sp>
      <p:sp>
        <p:nvSpPr>
          <p:cNvPr id="73" name="TextBox 72"/>
          <p:cNvSpPr txBox="1"/>
          <p:nvPr/>
        </p:nvSpPr>
        <p:spPr>
          <a:xfrm>
            <a:off x="3330164" y="4025577"/>
            <a:ext cx="697104" cy="184666"/>
          </a:xfrm>
          <a:prstGeom prst="rect">
            <a:avLst/>
          </a:prstGeom>
          <a:noFill/>
        </p:spPr>
        <p:txBody>
          <a:bodyPr wrap="square" rtlCol="0">
            <a:spAutoFit/>
          </a:bodyPr>
          <a:lstStyle/>
          <a:p>
            <a:pPr algn="ctr"/>
            <a:r>
              <a:rPr lang="en-US" sz="600" dirty="0" smtClean="0">
                <a:solidFill>
                  <a:srgbClr val="6BA340"/>
                </a:solidFill>
                <a:latin typeface="Helvetica Neue Light" charset="0"/>
                <a:ea typeface="Helvetica Neue Light" charset="0"/>
                <a:cs typeface="Helvetica Neue Light" charset="0"/>
              </a:rPr>
              <a:t>Smart Email</a:t>
            </a:r>
            <a:endParaRPr lang="en-US" sz="600" dirty="0">
              <a:solidFill>
                <a:srgbClr val="6BA340"/>
              </a:solidFill>
              <a:latin typeface="Helvetica Neue Light" charset="0"/>
              <a:ea typeface="Helvetica Neue Light" charset="0"/>
              <a:cs typeface="Helvetica Neue Light" charset="0"/>
            </a:endParaRPr>
          </a:p>
        </p:txBody>
      </p:sp>
      <p:sp>
        <p:nvSpPr>
          <p:cNvPr id="74" name="TextBox 73"/>
          <p:cNvSpPr txBox="1"/>
          <p:nvPr/>
        </p:nvSpPr>
        <p:spPr>
          <a:xfrm>
            <a:off x="3500197" y="3447890"/>
            <a:ext cx="671310" cy="276999"/>
          </a:xfrm>
          <a:prstGeom prst="rect">
            <a:avLst/>
          </a:prstGeom>
          <a:noFill/>
        </p:spPr>
        <p:txBody>
          <a:bodyPr wrap="square" rtlCol="0">
            <a:spAutoFit/>
          </a:bodyPr>
          <a:lstStyle/>
          <a:p>
            <a:pPr algn="ctr"/>
            <a:r>
              <a:rPr lang="en-US" sz="600" dirty="0" smtClean="0">
                <a:solidFill>
                  <a:srgbClr val="6BA340"/>
                </a:solidFill>
                <a:latin typeface="Helvetica Neue Light" charset="0"/>
                <a:ea typeface="Helvetica Neue Light" charset="0"/>
                <a:cs typeface="Helvetica Neue Light" charset="0"/>
              </a:rPr>
              <a:t>Sales Management</a:t>
            </a:r>
            <a:endParaRPr lang="en-US" sz="600" dirty="0">
              <a:solidFill>
                <a:srgbClr val="6BA340"/>
              </a:solidFill>
              <a:latin typeface="Helvetica Neue Light" charset="0"/>
              <a:ea typeface="Helvetica Neue Light" charset="0"/>
              <a:cs typeface="Helvetica Neue Light" charset="0"/>
            </a:endParaRPr>
          </a:p>
        </p:txBody>
      </p:sp>
      <p:sp>
        <p:nvSpPr>
          <p:cNvPr id="75" name="TextBox 74"/>
          <p:cNvSpPr txBox="1"/>
          <p:nvPr/>
        </p:nvSpPr>
        <p:spPr>
          <a:xfrm>
            <a:off x="1269389" y="3296194"/>
            <a:ext cx="557948" cy="276999"/>
          </a:xfrm>
          <a:prstGeom prst="rect">
            <a:avLst/>
          </a:prstGeom>
          <a:noFill/>
        </p:spPr>
        <p:txBody>
          <a:bodyPr wrap="square" rtlCol="0">
            <a:spAutoFit/>
          </a:bodyPr>
          <a:lstStyle/>
          <a:p>
            <a:pPr algn="ctr"/>
            <a:r>
              <a:rPr lang="en-US" sz="600" dirty="0" smtClean="0">
                <a:solidFill>
                  <a:srgbClr val="6BA340"/>
                </a:solidFill>
                <a:latin typeface="Helvetica Neue Light" charset="0"/>
                <a:ea typeface="Helvetica Neue Light" charset="0"/>
                <a:cs typeface="Helvetica Neue Light" charset="0"/>
              </a:rPr>
              <a:t>Shopping Cart</a:t>
            </a:r>
            <a:endParaRPr lang="en-US" sz="600" dirty="0">
              <a:solidFill>
                <a:srgbClr val="6BA340"/>
              </a:solidFill>
              <a:latin typeface="Helvetica Neue Light" charset="0"/>
              <a:ea typeface="Helvetica Neue Light" charset="0"/>
              <a:cs typeface="Helvetica Neue Light" charset="0"/>
            </a:endParaRPr>
          </a:p>
        </p:txBody>
      </p:sp>
      <p:sp>
        <p:nvSpPr>
          <p:cNvPr id="77" name="TextBox 76"/>
          <p:cNvSpPr txBox="1"/>
          <p:nvPr/>
        </p:nvSpPr>
        <p:spPr>
          <a:xfrm>
            <a:off x="1292979" y="3593533"/>
            <a:ext cx="697104" cy="276999"/>
          </a:xfrm>
          <a:prstGeom prst="rect">
            <a:avLst/>
          </a:prstGeom>
          <a:noFill/>
        </p:spPr>
        <p:txBody>
          <a:bodyPr wrap="square" rtlCol="0">
            <a:spAutoFit/>
          </a:bodyPr>
          <a:lstStyle/>
          <a:p>
            <a:pPr algn="ctr"/>
            <a:r>
              <a:rPr lang="en-US" sz="600" dirty="0" smtClean="0">
                <a:solidFill>
                  <a:srgbClr val="6BA340"/>
                </a:solidFill>
                <a:latin typeface="Helvetica Neue Light" charset="0"/>
                <a:ea typeface="Helvetica Neue Light" charset="0"/>
                <a:cs typeface="Helvetica Neue Light" charset="0"/>
              </a:rPr>
              <a:t>CRM/CRM Integration</a:t>
            </a:r>
            <a:endParaRPr lang="en-US" sz="600" dirty="0">
              <a:solidFill>
                <a:srgbClr val="6BA340"/>
              </a:solidFill>
              <a:latin typeface="Helvetica Neue Light" charset="0"/>
              <a:ea typeface="Helvetica Neue Light" charset="0"/>
              <a:cs typeface="Helvetica Neue Light" charset="0"/>
            </a:endParaRPr>
          </a:p>
        </p:txBody>
      </p:sp>
      <p:sp>
        <p:nvSpPr>
          <p:cNvPr id="78" name="TextBox 77"/>
          <p:cNvSpPr txBox="1"/>
          <p:nvPr/>
        </p:nvSpPr>
        <p:spPr>
          <a:xfrm>
            <a:off x="3686274" y="3266525"/>
            <a:ext cx="780730" cy="184666"/>
          </a:xfrm>
          <a:prstGeom prst="rect">
            <a:avLst/>
          </a:prstGeom>
          <a:noFill/>
        </p:spPr>
        <p:txBody>
          <a:bodyPr wrap="square" rtlCol="0">
            <a:spAutoFit/>
          </a:bodyPr>
          <a:lstStyle/>
          <a:p>
            <a:pPr algn="ctr"/>
            <a:r>
              <a:rPr lang="en-US" sz="600" dirty="0" smtClean="0">
                <a:solidFill>
                  <a:srgbClr val="6BA340"/>
                </a:solidFill>
                <a:latin typeface="Helvetica Neue Light" charset="0"/>
                <a:ea typeface="Helvetica Neue Light" charset="0"/>
                <a:cs typeface="Helvetica Neue Light" charset="0"/>
              </a:rPr>
              <a:t>Social Integration</a:t>
            </a:r>
            <a:endParaRPr lang="en-US" sz="600" dirty="0">
              <a:solidFill>
                <a:srgbClr val="6BA340"/>
              </a:solidFill>
              <a:latin typeface="Helvetica Neue Light" charset="0"/>
              <a:ea typeface="Helvetica Neue Light" charset="0"/>
              <a:cs typeface="Helvetica Neue Light" charset="0"/>
            </a:endParaRPr>
          </a:p>
        </p:txBody>
      </p:sp>
      <p:sp>
        <p:nvSpPr>
          <p:cNvPr id="79" name="TextBox 78"/>
          <p:cNvSpPr txBox="1"/>
          <p:nvPr/>
        </p:nvSpPr>
        <p:spPr>
          <a:xfrm>
            <a:off x="1461130" y="3880158"/>
            <a:ext cx="575864" cy="276999"/>
          </a:xfrm>
          <a:prstGeom prst="rect">
            <a:avLst/>
          </a:prstGeom>
          <a:noFill/>
        </p:spPr>
        <p:txBody>
          <a:bodyPr wrap="square" rtlCol="0">
            <a:spAutoFit/>
          </a:bodyPr>
          <a:lstStyle/>
          <a:p>
            <a:pPr algn="ctr"/>
            <a:r>
              <a:rPr lang="en-US" sz="600" dirty="0" smtClean="0">
                <a:solidFill>
                  <a:srgbClr val="6BA340"/>
                </a:solidFill>
                <a:latin typeface="Helvetica Neue Light" charset="0"/>
                <a:ea typeface="Helvetica Neue Light" charset="0"/>
                <a:cs typeface="Helvetica Neue Light" charset="0"/>
              </a:rPr>
              <a:t>Lead Scoring</a:t>
            </a:r>
            <a:endParaRPr lang="en-US" sz="600" dirty="0">
              <a:solidFill>
                <a:srgbClr val="6BA340"/>
              </a:solidFill>
              <a:latin typeface="Helvetica Neue Light" charset="0"/>
              <a:ea typeface="Helvetica Neue Light" charset="0"/>
              <a:cs typeface="Helvetica Neue Light" charset="0"/>
            </a:endParaRPr>
          </a:p>
        </p:txBody>
      </p:sp>
      <p:sp>
        <p:nvSpPr>
          <p:cNvPr id="91" name="TextBox 90"/>
          <p:cNvSpPr txBox="1"/>
          <p:nvPr/>
        </p:nvSpPr>
        <p:spPr>
          <a:xfrm>
            <a:off x="3355799" y="3733859"/>
            <a:ext cx="826486" cy="276999"/>
          </a:xfrm>
          <a:prstGeom prst="rect">
            <a:avLst/>
          </a:prstGeom>
          <a:noFill/>
        </p:spPr>
        <p:txBody>
          <a:bodyPr wrap="square" rtlCol="0">
            <a:spAutoFit/>
          </a:bodyPr>
          <a:lstStyle/>
          <a:p>
            <a:pPr algn="ctr"/>
            <a:r>
              <a:rPr lang="en-US" sz="600" dirty="0" smtClean="0">
                <a:solidFill>
                  <a:srgbClr val="6BA340"/>
                </a:solidFill>
                <a:latin typeface="Helvetica Neue Light" charset="0"/>
                <a:ea typeface="Helvetica Neue Light" charset="0"/>
                <a:cs typeface="Helvetica Neue Light" charset="0"/>
              </a:rPr>
              <a:t>ROI Analytics </a:t>
            </a:r>
            <a:br>
              <a:rPr lang="en-US" sz="600" dirty="0" smtClean="0">
                <a:solidFill>
                  <a:srgbClr val="6BA340"/>
                </a:solidFill>
                <a:latin typeface="Helvetica Neue Light" charset="0"/>
                <a:ea typeface="Helvetica Neue Light" charset="0"/>
                <a:cs typeface="Helvetica Neue Light" charset="0"/>
              </a:rPr>
            </a:br>
            <a:r>
              <a:rPr lang="en-US" sz="600" dirty="0" smtClean="0">
                <a:solidFill>
                  <a:srgbClr val="6BA340"/>
                </a:solidFill>
                <a:latin typeface="Helvetica Neue Light" charset="0"/>
                <a:ea typeface="Helvetica Neue Light" charset="0"/>
                <a:cs typeface="Helvetica Neue Light" charset="0"/>
              </a:rPr>
              <a:t>&amp; Reporting</a:t>
            </a:r>
            <a:endParaRPr lang="en-US" sz="600" dirty="0">
              <a:solidFill>
                <a:srgbClr val="6BA340"/>
              </a:solidFill>
              <a:latin typeface="Helvetica Neue Light" charset="0"/>
              <a:ea typeface="Helvetica Neue Light" charset="0"/>
              <a:cs typeface="Helvetica Neue Light" charset="0"/>
            </a:endParaRPr>
          </a:p>
        </p:txBody>
      </p:sp>
      <p:grpSp>
        <p:nvGrpSpPr>
          <p:cNvPr id="92" name="Group 91"/>
          <p:cNvGrpSpPr/>
          <p:nvPr/>
        </p:nvGrpSpPr>
        <p:grpSpPr>
          <a:xfrm>
            <a:off x="759997" y="2444833"/>
            <a:ext cx="3960010" cy="785087"/>
            <a:chOff x="1113640" y="2170513"/>
            <a:chExt cx="3960010" cy="785087"/>
          </a:xfrm>
        </p:grpSpPr>
        <p:sp>
          <p:nvSpPr>
            <p:cNvPr id="93" name="TextBox 92"/>
            <p:cNvSpPr txBox="1"/>
            <p:nvPr/>
          </p:nvSpPr>
          <p:spPr>
            <a:xfrm>
              <a:off x="4008035" y="2230476"/>
              <a:ext cx="1065615"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Dynamic, Drip Campaigns</a:t>
              </a:r>
              <a:endParaRPr lang="en-US" sz="800" dirty="0">
                <a:solidFill>
                  <a:srgbClr val="6BA340"/>
                </a:solidFill>
                <a:latin typeface="Helvetica Neue Light" charset="0"/>
                <a:ea typeface="Helvetica Neue Light" charset="0"/>
                <a:cs typeface="Helvetica Neue Light" charset="0"/>
              </a:endParaRPr>
            </a:p>
          </p:txBody>
        </p:sp>
        <p:sp>
          <p:nvSpPr>
            <p:cNvPr id="94" name="TextBox 93"/>
            <p:cNvSpPr txBox="1"/>
            <p:nvPr/>
          </p:nvSpPr>
          <p:spPr>
            <a:xfrm>
              <a:off x="1444048" y="2617046"/>
              <a:ext cx="709996"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Lead Scoring</a:t>
              </a:r>
              <a:endParaRPr lang="en-US" sz="800" dirty="0">
                <a:solidFill>
                  <a:srgbClr val="6BA340"/>
                </a:solidFill>
                <a:latin typeface="Helvetica Neue Light" charset="0"/>
                <a:ea typeface="Helvetica Neue Light" charset="0"/>
                <a:cs typeface="Helvetica Neue Light" charset="0"/>
              </a:endParaRPr>
            </a:p>
          </p:txBody>
        </p:sp>
        <p:sp>
          <p:nvSpPr>
            <p:cNvPr id="95" name="TextBox 94"/>
            <p:cNvSpPr txBox="1"/>
            <p:nvPr/>
          </p:nvSpPr>
          <p:spPr>
            <a:xfrm>
              <a:off x="3973695" y="2599078"/>
              <a:ext cx="868730" cy="338554"/>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Dynamic List Building</a:t>
              </a:r>
              <a:endParaRPr lang="en-US" sz="800" dirty="0">
                <a:solidFill>
                  <a:srgbClr val="6BA340"/>
                </a:solidFill>
                <a:latin typeface="Helvetica Neue Light" charset="0"/>
                <a:ea typeface="Helvetica Neue Light" charset="0"/>
                <a:cs typeface="Helvetica Neue Light" charset="0"/>
              </a:endParaRPr>
            </a:p>
          </p:txBody>
        </p:sp>
        <p:sp>
          <p:nvSpPr>
            <p:cNvPr id="96" name="TextBox 95"/>
            <p:cNvSpPr txBox="1"/>
            <p:nvPr/>
          </p:nvSpPr>
          <p:spPr>
            <a:xfrm>
              <a:off x="1113640" y="2170513"/>
              <a:ext cx="867129" cy="461665"/>
            </a:xfrm>
            <a:prstGeom prst="rect">
              <a:avLst/>
            </a:prstGeom>
            <a:noFill/>
          </p:spPr>
          <p:txBody>
            <a:bodyPr wrap="square" rtlCol="0">
              <a:spAutoFit/>
            </a:bodyPr>
            <a:lstStyle/>
            <a:p>
              <a:pPr algn="ctr"/>
              <a:r>
                <a:rPr lang="en-US" sz="800" dirty="0" smtClean="0">
                  <a:solidFill>
                    <a:srgbClr val="6BA340"/>
                  </a:solidFill>
                  <a:latin typeface="Helvetica Neue Light" charset="0"/>
                  <a:ea typeface="Helvetica Neue Light" charset="0"/>
                  <a:cs typeface="Helvetica Neue Light" charset="0"/>
                </a:rPr>
                <a:t>Behavioral Based Lead Tracking</a:t>
              </a:r>
              <a:endParaRPr lang="en-US" sz="800" dirty="0">
                <a:solidFill>
                  <a:srgbClr val="6BA340"/>
                </a:solidFill>
                <a:latin typeface="Helvetica Neue Light" charset="0"/>
                <a:ea typeface="Helvetica Neue Light" charset="0"/>
                <a:cs typeface="Helvetica Neue Light" charset="0"/>
              </a:endParaRPr>
            </a:p>
          </p:txBody>
        </p:sp>
      </p:grpSp>
      <p:sp>
        <p:nvSpPr>
          <p:cNvPr id="97" name="TextBox 96"/>
          <p:cNvSpPr txBox="1"/>
          <p:nvPr/>
        </p:nvSpPr>
        <p:spPr>
          <a:xfrm>
            <a:off x="4405378" y="1676389"/>
            <a:ext cx="85943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Blog &amp; RSS Email</a:t>
            </a:r>
            <a:endParaRPr lang="en-US" sz="700" dirty="0">
              <a:solidFill>
                <a:srgbClr val="6BA340"/>
              </a:solidFill>
              <a:latin typeface="Helvetica Neue Light" charset="0"/>
              <a:ea typeface="Helvetica Neue Light" charset="0"/>
              <a:cs typeface="Helvetica Neue Light" charset="0"/>
            </a:endParaRPr>
          </a:p>
        </p:txBody>
      </p:sp>
      <p:sp>
        <p:nvSpPr>
          <p:cNvPr id="98" name="TextBox 97"/>
          <p:cNvSpPr txBox="1"/>
          <p:nvPr/>
        </p:nvSpPr>
        <p:spPr>
          <a:xfrm>
            <a:off x="4087644" y="178540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Campaign Tracking</a:t>
            </a:r>
            <a:endParaRPr lang="en-US" sz="700" dirty="0">
              <a:solidFill>
                <a:srgbClr val="6BA340"/>
              </a:solidFill>
              <a:latin typeface="Helvetica Neue Light" charset="0"/>
              <a:ea typeface="Helvetica Neue Light" charset="0"/>
              <a:cs typeface="Helvetica Neue Light" charset="0"/>
            </a:endParaRPr>
          </a:p>
        </p:txBody>
      </p:sp>
      <p:sp>
        <p:nvSpPr>
          <p:cNvPr id="99" name="TextBox 98"/>
          <p:cNvSpPr txBox="1"/>
          <p:nvPr/>
        </p:nvSpPr>
        <p:spPr>
          <a:xfrm>
            <a:off x="3946484" y="2084917"/>
            <a:ext cx="835265"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Dynamic Landing Pages</a:t>
            </a:r>
            <a:endParaRPr lang="en-US" sz="700" dirty="0">
              <a:solidFill>
                <a:srgbClr val="6BA340"/>
              </a:solidFill>
              <a:latin typeface="Helvetica Neue Light" charset="0"/>
              <a:ea typeface="Helvetica Neue Light" charset="0"/>
              <a:cs typeface="Helvetica Neue Light" charset="0"/>
            </a:endParaRPr>
          </a:p>
        </p:txBody>
      </p:sp>
      <p:sp>
        <p:nvSpPr>
          <p:cNvPr id="100" name="TextBox 99"/>
          <p:cNvSpPr txBox="1"/>
          <p:nvPr/>
        </p:nvSpPr>
        <p:spPr>
          <a:xfrm>
            <a:off x="815680" y="2134493"/>
            <a:ext cx="697104"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Reporting Analytics</a:t>
            </a:r>
            <a:endParaRPr lang="en-US" sz="700" dirty="0">
              <a:solidFill>
                <a:srgbClr val="6BA340"/>
              </a:solidFill>
              <a:latin typeface="Helvetica Neue Light" charset="0"/>
              <a:ea typeface="Helvetica Neue Light" charset="0"/>
              <a:cs typeface="Helvetica Neue Light" charset="0"/>
            </a:endParaRPr>
          </a:p>
        </p:txBody>
      </p:sp>
      <p:sp>
        <p:nvSpPr>
          <p:cNvPr id="101" name="TextBox 100"/>
          <p:cNvSpPr txBox="1"/>
          <p:nvPr/>
        </p:nvSpPr>
        <p:spPr>
          <a:xfrm>
            <a:off x="644015" y="1668881"/>
            <a:ext cx="773930" cy="307777"/>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Next Gen</a:t>
            </a:r>
          </a:p>
          <a:p>
            <a:pPr algn="ctr"/>
            <a:r>
              <a:rPr lang="en-US" sz="700" dirty="0" smtClean="0">
                <a:solidFill>
                  <a:srgbClr val="6BA340"/>
                </a:solidFill>
                <a:latin typeface="Helvetica Neue Light" charset="0"/>
                <a:ea typeface="Helvetica Neue Light" charset="0"/>
                <a:cs typeface="Helvetica Neue Light" charset="0"/>
              </a:rPr>
              <a:t>Emails</a:t>
            </a:r>
            <a:endParaRPr lang="en-US" sz="700" dirty="0">
              <a:solidFill>
                <a:srgbClr val="6BA340"/>
              </a:solidFill>
              <a:latin typeface="Helvetica Neue Light" charset="0"/>
              <a:ea typeface="Helvetica Neue Light" charset="0"/>
              <a:cs typeface="Helvetica Neue Light" charset="0"/>
            </a:endParaRPr>
          </a:p>
        </p:txBody>
      </p:sp>
      <p:sp>
        <p:nvSpPr>
          <p:cNvPr id="102" name="TextBox 101"/>
          <p:cNvSpPr txBox="1"/>
          <p:nvPr/>
        </p:nvSpPr>
        <p:spPr>
          <a:xfrm>
            <a:off x="191299" y="1705696"/>
            <a:ext cx="633731"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Visitor ID</a:t>
            </a:r>
            <a:endParaRPr lang="en-US" sz="700" dirty="0">
              <a:solidFill>
                <a:srgbClr val="6BA340"/>
              </a:solidFill>
              <a:latin typeface="Helvetica Neue Light" charset="0"/>
              <a:ea typeface="Helvetica Neue Light" charset="0"/>
              <a:cs typeface="Helvetica Neue Light" charset="0"/>
            </a:endParaRPr>
          </a:p>
        </p:txBody>
      </p:sp>
      <p:sp>
        <p:nvSpPr>
          <p:cNvPr id="103" name="TextBox 102"/>
          <p:cNvSpPr txBox="1"/>
          <p:nvPr/>
        </p:nvSpPr>
        <p:spPr>
          <a:xfrm>
            <a:off x="371223" y="1947099"/>
            <a:ext cx="850934" cy="200055"/>
          </a:xfrm>
          <a:prstGeom prst="rect">
            <a:avLst/>
          </a:prstGeom>
          <a:noFill/>
        </p:spPr>
        <p:txBody>
          <a:bodyPr wrap="square" rtlCol="0">
            <a:spAutoFit/>
          </a:bodyPr>
          <a:lstStyle/>
          <a:p>
            <a:pPr algn="ctr"/>
            <a:r>
              <a:rPr lang="en-US" sz="700" dirty="0" smtClean="0">
                <a:solidFill>
                  <a:srgbClr val="6BA340"/>
                </a:solidFill>
                <a:latin typeface="Helvetica Neue Light" charset="0"/>
                <a:ea typeface="Helvetica Neue Light" charset="0"/>
                <a:cs typeface="Helvetica Neue Light" charset="0"/>
              </a:rPr>
              <a:t>Google AdWords</a:t>
            </a:r>
            <a:endParaRPr lang="en-US" sz="700" dirty="0">
              <a:solidFill>
                <a:srgbClr val="6BA340"/>
              </a:solidFill>
              <a:latin typeface="Helvetica Neue Light" charset="0"/>
              <a:ea typeface="Helvetica Neue Light" charset="0"/>
              <a:cs typeface="Helvetica Neue Light" charset="0"/>
            </a:endParaRPr>
          </a:p>
        </p:txBody>
      </p:sp>
      <p:sp>
        <p:nvSpPr>
          <p:cNvPr id="4" name="Rectangle 3"/>
          <p:cNvSpPr/>
          <p:nvPr/>
        </p:nvSpPr>
        <p:spPr>
          <a:xfrm>
            <a:off x="5321543" y="1719086"/>
            <a:ext cx="3553396" cy="2092881"/>
          </a:xfrm>
          <a:prstGeom prst="rect">
            <a:avLst/>
          </a:prstGeom>
        </p:spPr>
        <p:txBody>
          <a:bodyPr wrap="square">
            <a:spAutoFit/>
          </a:bodyPr>
          <a:lstStyle/>
          <a:p>
            <a:pPr algn="ctr"/>
            <a:r>
              <a:rPr lang="en-US" sz="2600" dirty="0" smtClean="0">
                <a:solidFill>
                  <a:schemeClr val="tx1">
                    <a:lumMod val="65000"/>
                    <a:lumOff val="35000"/>
                  </a:schemeClr>
                </a:solidFill>
                <a:latin typeface="Helvetica Neue Thin" charset="0"/>
                <a:ea typeface="Helvetica Neue Thin" charset="0"/>
                <a:cs typeface="Helvetica Neue Thin" charset="0"/>
              </a:rPr>
              <a:t>Marketing Automation </a:t>
            </a:r>
          </a:p>
          <a:p>
            <a:pPr algn="ctr"/>
            <a:r>
              <a:rPr lang="en-US" sz="2600" dirty="0" smtClean="0">
                <a:solidFill>
                  <a:srgbClr val="84C340"/>
                </a:solidFill>
                <a:latin typeface="Helvetica Neue Thin" charset="0"/>
                <a:ea typeface="Helvetica Neue Thin" charset="0"/>
                <a:cs typeface="Helvetica Neue Thin" charset="0"/>
              </a:rPr>
              <a:t>+</a:t>
            </a:r>
            <a:r>
              <a:rPr lang="en-US" sz="2600" dirty="0" smtClean="0">
                <a:solidFill>
                  <a:schemeClr val="tx1">
                    <a:lumMod val="65000"/>
                    <a:lumOff val="35000"/>
                  </a:schemeClr>
                </a:solidFill>
                <a:latin typeface="Helvetica Neue Thin" charset="0"/>
                <a:ea typeface="Helvetica Neue Thin" charset="0"/>
                <a:cs typeface="Helvetica Neue Thin" charset="0"/>
              </a:rPr>
              <a:t> </a:t>
            </a:r>
          </a:p>
          <a:p>
            <a:pPr algn="ctr"/>
            <a:r>
              <a:rPr lang="en-US" sz="2600" dirty="0" smtClean="0">
                <a:solidFill>
                  <a:schemeClr val="tx1">
                    <a:lumMod val="65000"/>
                    <a:lumOff val="35000"/>
                  </a:schemeClr>
                </a:solidFill>
                <a:latin typeface="Helvetica Neue Thin" charset="0"/>
                <a:ea typeface="Helvetica Neue Thin" charset="0"/>
                <a:cs typeface="Helvetica Neue Thin" charset="0"/>
              </a:rPr>
              <a:t>Hyper-Personalization</a:t>
            </a:r>
          </a:p>
          <a:p>
            <a:pPr algn="ctr"/>
            <a:r>
              <a:rPr lang="en-US" sz="2600" dirty="0" smtClean="0">
                <a:solidFill>
                  <a:schemeClr val="tx1">
                    <a:lumMod val="65000"/>
                    <a:lumOff val="35000"/>
                  </a:schemeClr>
                </a:solidFill>
                <a:latin typeface="Helvetica Neue Thin" charset="0"/>
                <a:ea typeface="Helvetica Neue Thin" charset="0"/>
                <a:cs typeface="Helvetica Neue Thin" charset="0"/>
              </a:rPr>
              <a:t> = </a:t>
            </a:r>
          </a:p>
          <a:p>
            <a:pPr algn="ctr"/>
            <a:r>
              <a:rPr lang="en-US" sz="2600" dirty="0" smtClean="0">
                <a:solidFill>
                  <a:srgbClr val="84C340"/>
                </a:solidFill>
                <a:latin typeface="Helvetica Neue Thin" charset="0"/>
                <a:ea typeface="Helvetica Neue Thin" charset="0"/>
                <a:cs typeface="Helvetica Neue Thin" charset="0"/>
              </a:rPr>
              <a:t>Wider Funnel</a:t>
            </a:r>
          </a:p>
        </p:txBody>
      </p:sp>
      <p:pic>
        <p:nvPicPr>
          <p:cNvPr id="49" name="Picture 4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31086" y="1975423"/>
            <a:ext cx="215636" cy="215636"/>
          </a:xfrm>
          <a:prstGeom prst="rect">
            <a:avLst/>
          </a:prstGeom>
        </p:spPr>
      </p:pic>
      <p:pic>
        <p:nvPicPr>
          <p:cNvPr id="58" name="Picture 5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29286" y="1805723"/>
            <a:ext cx="215636" cy="215636"/>
          </a:xfrm>
          <a:prstGeom prst="rect">
            <a:avLst/>
          </a:prstGeom>
        </p:spPr>
      </p:pic>
      <p:pic>
        <p:nvPicPr>
          <p:cNvPr id="59" name="Picture 5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34524" y="2882018"/>
            <a:ext cx="215636" cy="215636"/>
          </a:xfrm>
          <a:prstGeom prst="rect">
            <a:avLst/>
          </a:prstGeom>
        </p:spPr>
      </p:pic>
      <p:pic>
        <p:nvPicPr>
          <p:cNvPr id="61" name="Picture 6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61746" y="2828163"/>
            <a:ext cx="215636" cy="215636"/>
          </a:xfrm>
          <a:prstGeom prst="rect">
            <a:avLst/>
          </a:prstGeom>
        </p:spPr>
      </p:pic>
      <p:pic>
        <p:nvPicPr>
          <p:cNvPr id="62" name="Picture 6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95085" y="3459137"/>
            <a:ext cx="215636" cy="215636"/>
          </a:xfrm>
          <a:prstGeom prst="rect">
            <a:avLst/>
          </a:prstGeom>
        </p:spPr>
      </p:pic>
      <p:pic>
        <p:nvPicPr>
          <p:cNvPr id="63" name="Picture 6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30697" y="3591636"/>
            <a:ext cx="215636" cy="215636"/>
          </a:xfrm>
          <a:prstGeom prst="rect">
            <a:avLst/>
          </a:prstGeom>
        </p:spPr>
      </p:pic>
      <p:pic>
        <p:nvPicPr>
          <p:cNvPr id="65" name="Picture 6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87753" y="4318921"/>
            <a:ext cx="279321" cy="279321"/>
          </a:xfrm>
          <a:prstGeom prst="rect">
            <a:avLst/>
          </a:prstGeom>
        </p:spPr>
      </p:pic>
      <p:pic>
        <p:nvPicPr>
          <p:cNvPr id="66" name="Picture 6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7063" y="4318921"/>
            <a:ext cx="279321" cy="279321"/>
          </a:xfrm>
          <a:prstGeom prst="rect">
            <a:avLst/>
          </a:prstGeom>
        </p:spPr>
      </p:pic>
      <p:pic>
        <p:nvPicPr>
          <p:cNvPr id="67" name="Picture 6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39594" y="4318921"/>
            <a:ext cx="279321" cy="279321"/>
          </a:xfrm>
          <a:prstGeom prst="rect">
            <a:avLst/>
          </a:prstGeom>
        </p:spPr>
      </p:pic>
      <p:pic>
        <p:nvPicPr>
          <p:cNvPr id="68" name="Picture 6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0768" y="4318921"/>
            <a:ext cx="279321" cy="279321"/>
          </a:xfrm>
          <a:prstGeom prst="rect">
            <a:avLst/>
          </a:prstGeom>
        </p:spPr>
      </p:pic>
      <p:pic>
        <p:nvPicPr>
          <p:cNvPr id="69" name="Picture 6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05052" y="4318921"/>
            <a:ext cx="279321" cy="279321"/>
          </a:xfrm>
          <a:prstGeom prst="rect">
            <a:avLst/>
          </a:prstGeom>
        </p:spPr>
      </p:pic>
    </p:spTree>
    <p:extLst>
      <p:ext uri="{BB962C8B-B14F-4D97-AF65-F5344CB8AC3E}">
        <p14:creationId xmlns:p14="http://schemas.microsoft.com/office/powerpoint/2010/main" val="1469440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6" presetClass="emph" presetSubtype="0" fill="hold" grpId="1" nodeType="after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p:cNvCxnSpPr/>
          <p:nvPr/>
        </p:nvCxnSpPr>
        <p:spPr>
          <a:xfrm>
            <a:off x="6189133" y="2707452"/>
            <a:ext cx="2192867" cy="0"/>
          </a:xfrm>
          <a:prstGeom prst="line">
            <a:avLst/>
          </a:prstGeom>
          <a:ln w="12700">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90872" y="2707452"/>
            <a:ext cx="5156200" cy="0"/>
          </a:xfrm>
          <a:prstGeom prst="line">
            <a:avLst/>
          </a:prstGeom>
          <a:ln w="25400">
            <a:solidFill>
              <a:srgbClr val="84C340"/>
            </a:solidFill>
          </a:ln>
          <a:effectLst/>
        </p:spPr>
        <p:style>
          <a:lnRef idx="2">
            <a:schemeClr val="accent1"/>
          </a:lnRef>
          <a:fillRef idx="0">
            <a:schemeClr val="accent1"/>
          </a:fillRef>
          <a:effectRef idx="1">
            <a:schemeClr val="accent1"/>
          </a:effectRef>
          <a:fontRef idx="minor">
            <a:schemeClr val="tx1"/>
          </a:fontRef>
        </p:style>
      </p:cxnSp>
      <p:sp>
        <p:nvSpPr>
          <p:cNvPr id="44" name="Rectangle 43"/>
          <p:cNvSpPr/>
          <p:nvPr/>
        </p:nvSpPr>
        <p:spPr>
          <a:xfrm>
            <a:off x="6307667" y="2604932"/>
            <a:ext cx="1718734" cy="461665"/>
          </a:xfrm>
          <a:prstGeom prst="rect">
            <a:avLst/>
          </a:prstGeom>
          <a:ln w="12700">
            <a:noFill/>
          </a:ln>
          <a:effectLst/>
        </p:spPr>
        <p:style>
          <a:lnRef idx="2">
            <a:schemeClr val="accent1"/>
          </a:lnRef>
          <a:fillRef idx="0">
            <a:schemeClr val="accent1"/>
          </a:fillRef>
          <a:effectRef idx="1">
            <a:schemeClr val="accent1"/>
          </a:effectRef>
          <a:fontRef idx="minor">
            <a:schemeClr val="tx1"/>
          </a:fontRef>
        </p:style>
        <p:txBody>
          <a:bodyPr wrap="square">
            <a:spAutoFit/>
          </a:bodyPr>
          <a:lstStyle/>
          <a:p>
            <a:pPr algn="ctr">
              <a:lnSpc>
                <a:spcPct val="200000"/>
              </a:lnSpc>
            </a:pPr>
            <a:r>
              <a:rPr lang="en-US" sz="1200" dirty="0" smtClean="0">
                <a:solidFill>
                  <a:schemeClr val="bg2">
                    <a:lumMod val="75000"/>
                  </a:schemeClr>
                </a:solidFill>
                <a:latin typeface="Helvetica Neue Thin" charset="0"/>
                <a:ea typeface="Helvetica Neue Thin" charset="0"/>
                <a:cs typeface="Helvetica Neue Thin" charset="0"/>
              </a:rPr>
              <a:t>Contact with person</a:t>
            </a:r>
            <a:endParaRPr lang="en-US" sz="1200" dirty="0">
              <a:solidFill>
                <a:schemeClr val="bg2">
                  <a:lumMod val="75000"/>
                </a:schemeClr>
              </a:solidFill>
              <a:latin typeface="Helvetica Neue Thin" charset="0"/>
              <a:ea typeface="Helvetica Neue Thin" charset="0"/>
              <a:cs typeface="Helvetica Neue Thin" charset="0"/>
            </a:endParaRPr>
          </a:p>
        </p:txBody>
      </p:sp>
      <p:cxnSp>
        <p:nvCxnSpPr>
          <p:cNvPr id="51" name="Straight Arrow Connector 50"/>
          <p:cNvCxnSpPr/>
          <p:nvPr/>
        </p:nvCxnSpPr>
        <p:spPr>
          <a:xfrm>
            <a:off x="901702" y="2378104"/>
            <a:ext cx="5109633" cy="5350"/>
          </a:xfrm>
          <a:prstGeom prst="straightConnector1">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5" name="Group 34"/>
          <p:cNvGrpSpPr/>
          <p:nvPr/>
        </p:nvGrpSpPr>
        <p:grpSpPr>
          <a:xfrm>
            <a:off x="1283923" y="1999848"/>
            <a:ext cx="4345189" cy="584775"/>
            <a:chOff x="1409700" y="3433255"/>
            <a:chExt cx="3433233" cy="489503"/>
          </a:xfrm>
        </p:grpSpPr>
        <p:sp>
          <p:nvSpPr>
            <p:cNvPr id="50" name="Rectangle 49"/>
            <p:cNvSpPr/>
            <p:nvPr/>
          </p:nvSpPr>
          <p:spPr>
            <a:xfrm>
              <a:off x="1412445" y="3556522"/>
              <a:ext cx="3430488" cy="322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1409700" y="3433255"/>
              <a:ext cx="3433233" cy="489503"/>
            </a:xfrm>
            <a:prstGeom prst="rect">
              <a:avLst/>
            </a:prstGeom>
          </p:spPr>
          <p:txBody>
            <a:bodyPr wrap="square">
              <a:spAutoFit/>
            </a:bodyPr>
            <a:lstStyle/>
            <a:p>
              <a:pPr algn="ctr">
                <a:lnSpc>
                  <a:spcPct val="200000"/>
                </a:lnSpc>
              </a:pPr>
              <a:r>
                <a:rPr lang="en-US" sz="1600" dirty="0" smtClean="0">
                  <a:solidFill>
                    <a:schemeClr val="bg1"/>
                  </a:solidFill>
                  <a:latin typeface="Helvetica Neue Light" charset="0"/>
                  <a:ea typeface="Helvetica Neue Light" charset="0"/>
                  <a:cs typeface="Helvetica Neue Light" charset="0"/>
                </a:rPr>
                <a:t>85% of your effort needs to be focused here</a:t>
              </a:r>
              <a:endParaRPr lang="en-US" sz="1600" dirty="0">
                <a:solidFill>
                  <a:schemeClr val="bg1"/>
                </a:solidFill>
                <a:latin typeface="Helvetica Neue Light" charset="0"/>
                <a:ea typeface="Helvetica Neue Light" charset="0"/>
                <a:cs typeface="Helvetica Neue Light" charset="0"/>
              </a:endParaRPr>
            </a:p>
          </p:txBody>
        </p:sp>
      </p:grpSp>
      <p:sp>
        <p:nvSpPr>
          <p:cNvPr id="26" name="Rectangle 25"/>
          <p:cNvSpPr/>
          <p:nvPr/>
        </p:nvSpPr>
        <p:spPr>
          <a:xfrm>
            <a:off x="783966" y="510883"/>
            <a:ext cx="5479598" cy="1200329"/>
          </a:xfrm>
          <a:prstGeom prst="rect">
            <a:avLst/>
          </a:prstGeom>
        </p:spPr>
        <p:txBody>
          <a:bodyPr wrap="square">
            <a:spAutoFit/>
          </a:bodyPr>
          <a:lstStyle/>
          <a:p>
            <a:r>
              <a:rPr lang="en-US" sz="2400" dirty="0">
                <a:solidFill>
                  <a:schemeClr val="tx1">
                    <a:lumMod val="65000"/>
                    <a:lumOff val="35000"/>
                  </a:schemeClr>
                </a:solidFill>
                <a:latin typeface="Helvetica Neue Thin" charset="0"/>
                <a:ea typeface="Helvetica Neue Thin" charset="0"/>
                <a:cs typeface="Helvetica Neue Thin" charset="0"/>
              </a:rPr>
              <a:t>Marketing automation allows you to </a:t>
            </a:r>
            <a:r>
              <a:rPr lang="en-US" sz="2400" dirty="0" smtClean="0">
                <a:solidFill>
                  <a:schemeClr val="tx1">
                    <a:lumMod val="65000"/>
                    <a:lumOff val="35000"/>
                  </a:schemeClr>
                </a:solidFill>
                <a:latin typeface="Helvetica Neue Thin" charset="0"/>
                <a:ea typeface="Helvetica Neue Thin" charset="0"/>
                <a:cs typeface="Helvetica Neue Thin" charset="0"/>
              </a:rPr>
              <a:t>tailor the first 85% of the buyer’s journey with hyper-personalized conversations.</a:t>
            </a:r>
            <a:endParaRPr lang="en-US" sz="2400" dirty="0">
              <a:solidFill>
                <a:schemeClr val="tx1">
                  <a:lumMod val="65000"/>
                  <a:lumOff val="35000"/>
                </a:schemeClr>
              </a:solidFill>
              <a:latin typeface="Helvetica Neue Thin" charset="0"/>
              <a:ea typeface="Helvetica Neue Thin" charset="0"/>
              <a:cs typeface="Helvetica Neue Thin" charset="0"/>
            </a:endParaRPr>
          </a:p>
        </p:txBody>
      </p:sp>
      <p:sp>
        <p:nvSpPr>
          <p:cNvPr id="30" name="Rectangle 29"/>
          <p:cNvSpPr/>
          <p:nvPr/>
        </p:nvSpPr>
        <p:spPr>
          <a:xfrm>
            <a:off x="761361" y="2656129"/>
            <a:ext cx="5088466" cy="523220"/>
          </a:xfrm>
          <a:prstGeom prst="rect">
            <a:avLst/>
          </a:prstGeom>
        </p:spPr>
        <p:txBody>
          <a:bodyPr wrap="square">
            <a:spAutoFit/>
          </a:bodyPr>
          <a:lstStyle/>
          <a:p>
            <a:pPr algn="ctr">
              <a:lnSpc>
                <a:spcPct val="200000"/>
              </a:lnSpc>
            </a:pPr>
            <a:r>
              <a:rPr lang="en-US" sz="1400" dirty="0" smtClean="0">
                <a:solidFill>
                  <a:schemeClr val="tx1">
                    <a:lumMod val="65000"/>
                    <a:lumOff val="35000"/>
                  </a:schemeClr>
                </a:solidFill>
                <a:latin typeface="Helvetica Neue Thin" charset="0"/>
                <a:ea typeface="Helvetica Neue Thin" charset="0"/>
                <a:cs typeface="Helvetica Neue Thin" charset="0"/>
              </a:rPr>
              <a:t>Journey on their own</a:t>
            </a:r>
            <a:endParaRPr lang="en-US" sz="1400" dirty="0">
              <a:solidFill>
                <a:schemeClr val="tx1">
                  <a:lumMod val="65000"/>
                  <a:lumOff val="35000"/>
                </a:schemeClr>
              </a:solidFill>
              <a:latin typeface="Helvetica Neue Thin" charset="0"/>
              <a:ea typeface="Helvetica Neue Thin" charset="0"/>
              <a:cs typeface="Helvetica Neue Thin" charset="0"/>
            </a:endParaRPr>
          </a:p>
        </p:txBody>
      </p:sp>
      <p:cxnSp>
        <p:nvCxnSpPr>
          <p:cNvPr id="11" name="Straight Connector 10"/>
          <p:cNvCxnSpPr/>
          <p:nvPr/>
        </p:nvCxnSpPr>
        <p:spPr>
          <a:xfrm>
            <a:off x="0" y="3659458"/>
            <a:ext cx="6859969" cy="3"/>
          </a:xfrm>
          <a:prstGeom prst="line">
            <a:avLst/>
          </a:prstGeom>
          <a:ln w="12700">
            <a:solidFill>
              <a:srgbClr val="83C34A"/>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664612" y="3200187"/>
            <a:ext cx="1527084" cy="1406103"/>
            <a:chOff x="3664612" y="3159547"/>
            <a:chExt cx="1527084" cy="1406103"/>
          </a:xfrm>
        </p:grpSpPr>
        <p:grpSp>
          <p:nvGrpSpPr>
            <p:cNvPr id="13" name="Group 12"/>
            <p:cNvGrpSpPr/>
            <p:nvPr/>
          </p:nvGrpSpPr>
          <p:grpSpPr>
            <a:xfrm>
              <a:off x="3664612" y="3159547"/>
              <a:ext cx="1527084" cy="1406103"/>
              <a:chOff x="3845844" y="3159547"/>
              <a:chExt cx="1527084" cy="1406103"/>
            </a:xfrm>
          </p:grpSpPr>
          <p:grpSp>
            <p:nvGrpSpPr>
              <p:cNvPr id="15" name="Group 14"/>
              <p:cNvGrpSpPr/>
              <p:nvPr/>
            </p:nvGrpSpPr>
            <p:grpSpPr>
              <a:xfrm>
                <a:off x="3845844" y="3159547"/>
                <a:ext cx="1527084" cy="1358593"/>
                <a:chOff x="3137299" y="2654300"/>
                <a:chExt cx="886777" cy="788935"/>
              </a:xfrm>
            </p:grpSpPr>
            <p:sp>
              <p:nvSpPr>
                <p:cNvPr id="17" name="Oval 16"/>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8" name="Rectangle 17"/>
                <p:cNvSpPr/>
                <p:nvPr/>
              </p:nvSpPr>
              <p:spPr>
                <a:xfrm>
                  <a:off x="3137299" y="3246637"/>
                  <a:ext cx="886777"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Consideration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16" name="Straight Connector 15"/>
              <p:cNvCxnSpPr/>
              <p:nvPr/>
            </p:nvCxnSpPr>
            <p:spPr>
              <a:xfrm>
                <a:off x="440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14" name="Picture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63385" y="3328087"/>
              <a:ext cx="487716" cy="579738"/>
            </a:xfrm>
            <a:prstGeom prst="rect">
              <a:avLst/>
            </a:prstGeom>
          </p:spPr>
        </p:pic>
      </p:grpSp>
      <p:grpSp>
        <p:nvGrpSpPr>
          <p:cNvPr id="19" name="Group 18"/>
          <p:cNvGrpSpPr/>
          <p:nvPr/>
        </p:nvGrpSpPr>
        <p:grpSpPr>
          <a:xfrm>
            <a:off x="6829170" y="3200187"/>
            <a:ext cx="1021432" cy="1406103"/>
            <a:chOff x="6829170" y="3159547"/>
            <a:chExt cx="1021432" cy="1406103"/>
          </a:xfrm>
        </p:grpSpPr>
        <p:grpSp>
          <p:nvGrpSpPr>
            <p:cNvPr id="20" name="Group 19"/>
            <p:cNvGrpSpPr/>
            <p:nvPr/>
          </p:nvGrpSpPr>
          <p:grpSpPr>
            <a:xfrm>
              <a:off x="6829170" y="3159547"/>
              <a:ext cx="1021432" cy="1406103"/>
              <a:chOff x="6829170" y="3159547"/>
              <a:chExt cx="1021432" cy="1406103"/>
            </a:xfrm>
          </p:grpSpPr>
          <p:grpSp>
            <p:nvGrpSpPr>
              <p:cNvPr id="22" name="Group 21"/>
              <p:cNvGrpSpPr/>
              <p:nvPr/>
            </p:nvGrpSpPr>
            <p:grpSpPr>
              <a:xfrm>
                <a:off x="6829170" y="3159547"/>
                <a:ext cx="1021432" cy="1358593"/>
                <a:chOff x="3284115" y="2654300"/>
                <a:chExt cx="593145" cy="788935"/>
              </a:xfrm>
            </p:grpSpPr>
            <p:sp>
              <p:nvSpPr>
                <p:cNvPr id="24" name="Oval 23"/>
                <p:cNvSpPr/>
                <p:nvPr/>
              </p:nvSpPr>
              <p:spPr>
                <a:xfrm>
                  <a:off x="3302000" y="2654300"/>
                  <a:ext cx="533400" cy="533400"/>
                </a:xfrm>
                <a:prstGeom prst="ellipse">
                  <a:avLst/>
                </a:prstGeom>
                <a:solidFill>
                  <a:srgbClr val="83C34A"/>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 name="Rectangle 24"/>
                <p:cNvSpPr/>
                <p:nvPr/>
              </p:nvSpPr>
              <p:spPr>
                <a:xfrm>
                  <a:off x="3284115" y="3246637"/>
                  <a:ext cx="593145"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Decision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23" name="Straight Connector 22"/>
              <p:cNvCxnSpPr/>
              <p:nvPr/>
            </p:nvCxnSpPr>
            <p:spPr>
              <a:xfrm>
                <a:off x="71519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21" name="Picture 20"/>
            <p:cNvPicPr>
              <a:picLocks noChangeAspect="1"/>
            </p:cNvPicPr>
            <p:nvPr/>
          </p:nvPicPr>
          <p:blipFill>
            <a:blip r:embed="rId4"/>
            <a:stretch>
              <a:fillRect/>
            </a:stretch>
          </p:blipFill>
          <p:spPr>
            <a:xfrm>
              <a:off x="7010401" y="3294167"/>
              <a:ext cx="560172" cy="598150"/>
            </a:xfrm>
            <a:prstGeom prst="rect">
              <a:avLst/>
            </a:prstGeom>
          </p:spPr>
        </p:pic>
      </p:grpSp>
      <p:grpSp>
        <p:nvGrpSpPr>
          <p:cNvPr id="27" name="Group 26"/>
          <p:cNvGrpSpPr/>
          <p:nvPr/>
        </p:nvGrpSpPr>
        <p:grpSpPr>
          <a:xfrm>
            <a:off x="1208043" y="3200187"/>
            <a:ext cx="1237324" cy="1406103"/>
            <a:chOff x="1208043" y="3159547"/>
            <a:chExt cx="1237324" cy="1406103"/>
          </a:xfrm>
        </p:grpSpPr>
        <p:grpSp>
          <p:nvGrpSpPr>
            <p:cNvPr id="28" name="Group 27"/>
            <p:cNvGrpSpPr/>
            <p:nvPr/>
          </p:nvGrpSpPr>
          <p:grpSpPr>
            <a:xfrm>
              <a:off x="1208043" y="3159547"/>
              <a:ext cx="1237324" cy="1406103"/>
              <a:chOff x="1438707" y="3159547"/>
              <a:chExt cx="1237324" cy="1406103"/>
            </a:xfrm>
          </p:grpSpPr>
          <p:grpSp>
            <p:nvGrpSpPr>
              <p:cNvPr id="31" name="Group 30"/>
              <p:cNvGrpSpPr/>
              <p:nvPr/>
            </p:nvGrpSpPr>
            <p:grpSpPr>
              <a:xfrm>
                <a:off x="1438707" y="3159547"/>
                <a:ext cx="1237324" cy="1358593"/>
                <a:chOff x="3207076" y="2654300"/>
                <a:chExt cx="718513" cy="788935"/>
              </a:xfrm>
            </p:grpSpPr>
            <p:sp>
              <p:nvSpPr>
                <p:cNvPr id="33" name="Oval 32"/>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4" name="Rectangle 33"/>
                <p:cNvSpPr/>
                <p:nvPr/>
              </p:nvSpPr>
              <p:spPr>
                <a:xfrm>
                  <a:off x="3207076" y="3246637"/>
                  <a:ext cx="718513" cy="196598"/>
                </a:xfrm>
                <a:prstGeom prst="rect">
                  <a:avLst/>
                </a:prstGeom>
              </p:spPr>
              <p:txBody>
                <a:bodyPr wrap="none">
                  <a:spAutoFit/>
                </a:bodyPr>
                <a:lstStyle/>
                <a:p>
                  <a:pPr algn="ctr" fontAlgn="base">
                    <a:buClr>
                      <a:srgbClr val="83C34A"/>
                    </a:buClr>
                  </a:pPr>
                  <a:r>
                    <a:rPr lang="en-US" sz="1600" spc="100" dirty="0">
                      <a:solidFill>
                        <a:schemeClr val="tx1">
                          <a:lumMod val="65000"/>
                          <a:lumOff val="35000"/>
                        </a:schemeClr>
                      </a:solidFill>
                      <a:latin typeface="Helvetica Neue Thin" charset="0"/>
                      <a:ea typeface="Helvetica Neue Thin" charset="0"/>
                      <a:cs typeface="Helvetica Neue Thin" charset="0"/>
                    </a:rPr>
                    <a:t>Awareness</a:t>
                  </a:r>
                </a:p>
              </p:txBody>
            </p:sp>
          </p:grpSp>
          <p:cxnSp>
            <p:nvCxnSpPr>
              <p:cNvPr id="32" name="Straight Connector 31"/>
              <p:cNvCxnSpPr/>
              <p:nvPr/>
            </p:nvCxnSpPr>
            <p:spPr>
              <a:xfrm>
                <a:off x="186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29" name="Picture 28"/>
            <p:cNvPicPr>
              <a:picLocks noChangeAspect="1"/>
            </p:cNvPicPr>
            <p:nvPr/>
          </p:nvPicPr>
          <p:blipFill>
            <a:blip r:embed="rId5"/>
            <a:stretch>
              <a:fillRect/>
            </a:stretch>
          </p:blipFill>
          <p:spPr>
            <a:xfrm>
              <a:off x="1610253" y="3329683"/>
              <a:ext cx="497000" cy="578143"/>
            </a:xfrm>
            <a:prstGeom prst="rect">
              <a:avLst/>
            </a:prstGeom>
          </p:spPr>
        </p:pic>
      </p:grpSp>
    </p:spTree>
    <p:extLst>
      <p:ext uri="{BB962C8B-B14F-4D97-AF65-F5344CB8AC3E}">
        <p14:creationId xmlns:p14="http://schemas.microsoft.com/office/powerpoint/2010/main" val="17636347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0-#ppt_w/2"/>
                                          </p:val>
                                        </p:tav>
                                        <p:tav tm="100000">
                                          <p:val>
                                            <p:strVal val="#ppt_x"/>
                                          </p:val>
                                        </p:tav>
                                      </p:tavLst>
                                    </p:anim>
                                    <p:anim calcmode="lin" valueType="num">
                                      <p:cBhvr additive="base">
                                        <p:cTn id="8" dur="500" fill="hold"/>
                                        <p:tgtEl>
                                          <p:spTgt spid="4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39"/>
                                        </p:tgtEl>
                                        <p:attrNameLst>
                                          <p:attrName>style.visibility</p:attrName>
                                        </p:attrNameLst>
                                      </p:cBhvr>
                                      <p:to>
                                        <p:strVal val="visible"/>
                                      </p:to>
                                    </p:set>
                                    <p:anim calcmode="lin" valueType="num">
                                      <p:cBhvr additive="base">
                                        <p:cTn id="12" dur="500" fill="hold"/>
                                        <p:tgtEl>
                                          <p:spTgt spid="39"/>
                                        </p:tgtEl>
                                        <p:attrNameLst>
                                          <p:attrName>ppt_x</p:attrName>
                                        </p:attrNameLst>
                                      </p:cBhvr>
                                      <p:tavLst>
                                        <p:tav tm="0">
                                          <p:val>
                                            <p:strVal val="0-#ppt_w/2"/>
                                          </p:val>
                                        </p:tav>
                                        <p:tav tm="100000">
                                          <p:val>
                                            <p:strVal val="#ppt_x"/>
                                          </p:val>
                                        </p:tav>
                                      </p:tavLst>
                                    </p:anim>
                                    <p:anim calcmode="lin" valueType="num">
                                      <p:cBhvr additive="base">
                                        <p:cTn id="13" dur="500" fill="hold"/>
                                        <p:tgtEl>
                                          <p:spTgt spid="39"/>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0-#ppt_w/2"/>
                                          </p:val>
                                        </p:tav>
                                        <p:tav tm="100000">
                                          <p:val>
                                            <p:strVal val="#ppt_x"/>
                                          </p:val>
                                        </p:tav>
                                      </p:tavLst>
                                    </p:anim>
                                    <p:anim calcmode="lin" valueType="num">
                                      <p:cBhvr additive="base">
                                        <p:cTn id="30" dur="500" fill="hold"/>
                                        <p:tgtEl>
                                          <p:spTgt spid="27"/>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0-#ppt_w/2"/>
                                          </p:val>
                                        </p:tav>
                                        <p:tav tm="100000">
                                          <p:val>
                                            <p:strVal val="#ppt_x"/>
                                          </p:val>
                                        </p:tav>
                                      </p:tavLst>
                                    </p:anim>
                                    <p:anim calcmode="lin" valueType="num">
                                      <p:cBhvr additive="base">
                                        <p:cTn id="34" dur="500" fill="hold"/>
                                        <p:tgtEl>
                                          <p:spTgt spid="12"/>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0-#ppt_w/2"/>
                                          </p:val>
                                        </p:tav>
                                        <p:tav tm="100000">
                                          <p:val>
                                            <p:strVal val="#ppt_x"/>
                                          </p:val>
                                        </p:tav>
                                      </p:tavLst>
                                    </p:anim>
                                    <p:anim calcmode="lin" valueType="num">
                                      <p:cBhvr additive="base">
                                        <p:cTn id="3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2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25525" y="1384595"/>
            <a:ext cx="6230679" cy="3231654"/>
          </a:xfrm>
          <a:prstGeom prst="rect">
            <a:avLst/>
          </a:prstGeom>
          <a:noFill/>
        </p:spPr>
        <p:txBody>
          <a:bodyPr wrap="square" rtlCol="0">
            <a:spAutoFit/>
          </a:bodyPr>
          <a:lstStyle/>
          <a:p>
            <a:pPr algn="ctr"/>
            <a:r>
              <a:rPr lang="en-US" sz="3600" dirty="0" smtClean="0">
                <a:solidFill>
                  <a:schemeClr val="tx1">
                    <a:lumMod val="65000"/>
                    <a:lumOff val="35000"/>
                  </a:schemeClr>
                </a:solidFill>
                <a:latin typeface="Helvetica Neue Thin" charset="0"/>
                <a:ea typeface="Helvetica Neue Thin" charset="0"/>
                <a:cs typeface="Helvetica Neue Thin" charset="0"/>
              </a:rPr>
              <a:t>A challenge: </a:t>
            </a:r>
          </a:p>
          <a:p>
            <a:pPr algn="ctr"/>
            <a:endParaRPr lang="en-US" sz="2400" b="1" dirty="0">
              <a:solidFill>
                <a:schemeClr val="tx1">
                  <a:lumMod val="65000"/>
                  <a:lumOff val="35000"/>
                </a:schemeClr>
              </a:solidFill>
              <a:latin typeface="Helvetica Neue Thin" charset="0"/>
              <a:ea typeface="Helvetica Neue Thin" charset="0"/>
              <a:cs typeface="Helvetica Neue Thin" charset="0"/>
            </a:endParaRPr>
          </a:p>
          <a:p>
            <a:pPr algn="ctr"/>
            <a:r>
              <a:rPr lang="en-US" sz="2400" smtClean="0">
                <a:solidFill>
                  <a:schemeClr val="tx1">
                    <a:lumMod val="65000"/>
                    <a:lumOff val="35000"/>
                  </a:schemeClr>
                </a:solidFill>
                <a:latin typeface="Helvetica Neue Thin" charset="0"/>
                <a:ea typeface="Helvetica Neue Thin" charset="0"/>
                <a:cs typeface="Helvetica Neue Thin" charset="0"/>
              </a:rPr>
              <a:t>If you’re </a:t>
            </a:r>
            <a:r>
              <a:rPr lang="en-US" sz="2400" dirty="0" smtClean="0">
                <a:solidFill>
                  <a:schemeClr val="tx1">
                    <a:lumMod val="65000"/>
                    <a:lumOff val="35000"/>
                  </a:schemeClr>
                </a:solidFill>
                <a:latin typeface="Helvetica Neue Thin" charset="0"/>
                <a:ea typeface="Helvetica Neue Thin" charset="0"/>
                <a:cs typeface="Helvetica Neue Thin" charset="0"/>
              </a:rPr>
              <a:t>not already doing it, when you get back to your office, identify 3 ways your conversations with buyers can be </a:t>
            </a:r>
            <a:r>
              <a:rPr lang="en-US" sz="2400" dirty="0" smtClean="0">
                <a:solidFill>
                  <a:srgbClr val="84C340"/>
                </a:solidFill>
                <a:latin typeface="Helvetica Neue Thin" charset="0"/>
                <a:ea typeface="Helvetica Neue Thin" charset="0"/>
                <a:cs typeface="Helvetica Neue Thin" charset="0"/>
              </a:rPr>
              <a:t>more engaging, meaningful, two-way, and hyper-personalized</a:t>
            </a:r>
            <a:r>
              <a:rPr lang="en-US" sz="2400" dirty="0" smtClean="0">
                <a:solidFill>
                  <a:schemeClr val="tx1">
                    <a:lumMod val="65000"/>
                    <a:lumOff val="35000"/>
                  </a:schemeClr>
                </a:solidFill>
                <a:latin typeface="Helvetica Neue Thin" charset="0"/>
                <a:ea typeface="Helvetica Neue Thin" charset="0"/>
                <a:cs typeface="Helvetica Neue Thin" charset="0"/>
              </a:rPr>
              <a:t>.</a:t>
            </a:r>
            <a:endParaRPr lang="en-US" sz="2400" dirty="0">
              <a:solidFill>
                <a:schemeClr val="tx1">
                  <a:lumMod val="65000"/>
                  <a:lumOff val="35000"/>
                </a:schemeClr>
              </a:solidFill>
              <a:latin typeface="Helvetica Neue Thin" charset="0"/>
              <a:ea typeface="Helvetica Neue Thin" charset="0"/>
              <a:cs typeface="Helvetica Neue Thin" charset="0"/>
            </a:endParaRPr>
          </a:p>
          <a:p>
            <a:pPr algn="ctr"/>
            <a:endParaRPr lang="en-US" sz="2400" dirty="0">
              <a:solidFill>
                <a:schemeClr val="tx1">
                  <a:lumMod val="65000"/>
                  <a:lumOff val="35000"/>
                </a:schemeClr>
              </a:solidFill>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19800267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77925" y="1343955"/>
            <a:ext cx="6230679" cy="2492990"/>
          </a:xfrm>
          <a:prstGeom prst="rect">
            <a:avLst/>
          </a:prstGeom>
          <a:noFill/>
        </p:spPr>
        <p:txBody>
          <a:bodyPr wrap="square" rtlCol="0">
            <a:spAutoFit/>
          </a:bodyPr>
          <a:lstStyle/>
          <a:p>
            <a:pPr algn="ctr"/>
            <a:r>
              <a:rPr lang="en-US" sz="3600" dirty="0" smtClean="0">
                <a:solidFill>
                  <a:schemeClr val="tx1">
                    <a:lumMod val="65000"/>
                    <a:lumOff val="35000"/>
                  </a:schemeClr>
                </a:solidFill>
                <a:latin typeface="Helvetica Neue Thin" charset="0"/>
                <a:ea typeface="Helvetica Neue Thin" charset="0"/>
                <a:cs typeface="Helvetica Neue Thin" charset="0"/>
              </a:rPr>
              <a:t>Thank You</a:t>
            </a:r>
          </a:p>
          <a:p>
            <a:pPr algn="ctr"/>
            <a:endParaRPr lang="en-US" sz="2400" b="1" dirty="0">
              <a:solidFill>
                <a:schemeClr val="tx1">
                  <a:lumMod val="65000"/>
                  <a:lumOff val="35000"/>
                </a:schemeClr>
              </a:solidFill>
              <a:latin typeface="Helvetica Neue Thin" charset="0"/>
              <a:ea typeface="Helvetica Neue Thin" charset="0"/>
              <a:cs typeface="Helvetica Neue Thin" charset="0"/>
            </a:endParaRPr>
          </a:p>
          <a:p>
            <a:pPr algn="ctr"/>
            <a:r>
              <a:rPr lang="en-US" sz="2400" dirty="0" smtClean="0">
                <a:solidFill>
                  <a:schemeClr val="tx1">
                    <a:lumMod val="65000"/>
                    <a:lumOff val="35000"/>
                  </a:schemeClr>
                </a:solidFill>
                <a:latin typeface="Helvetica Neue Thin" charset="0"/>
                <a:ea typeface="Helvetica Neue Thin" charset="0"/>
                <a:cs typeface="Helvetica Neue Thin" charset="0"/>
              </a:rPr>
              <a:t>Drop by our booth to meet the team.</a:t>
            </a:r>
          </a:p>
          <a:p>
            <a:pPr algn="ctr"/>
            <a:endParaRPr lang="en-US" sz="2400" dirty="0" smtClean="0">
              <a:solidFill>
                <a:schemeClr val="tx1">
                  <a:lumMod val="65000"/>
                  <a:lumOff val="35000"/>
                </a:schemeClr>
              </a:solidFill>
              <a:latin typeface="Helvetica Neue Thin" charset="0"/>
              <a:ea typeface="Helvetica Neue Thin" charset="0"/>
              <a:cs typeface="Helvetica Neue Thin" charset="0"/>
            </a:endParaRPr>
          </a:p>
          <a:p>
            <a:pPr algn="ctr"/>
            <a:r>
              <a:rPr lang="en-US" sz="2400" dirty="0" smtClean="0">
                <a:solidFill>
                  <a:schemeClr val="tx1">
                    <a:lumMod val="65000"/>
                    <a:lumOff val="35000"/>
                  </a:schemeClr>
                </a:solidFill>
                <a:latin typeface="Helvetica Neue Thin" charset="0"/>
                <a:ea typeface="Helvetica Neue Thin" charset="0"/>
                <a:cs typeface="Helvetica Neue Thin" charset="0"/>
              </a:rPr>
              <a:t>Visit </a:t>
            </a:r>
            <a:r>
              <a:rPr lang="en-US" sz="2400" dirty="0" smtClean="0">
                <a:solidFill>
                  <a:schemeClr val="tx1">
                    <a:lumMod val="65000"/>
                    <a:lumOff val="35000"/>
                  </a:schemeClr>
                </a:solidFill>
                <a:latin typeface="Helvetica Neue Thin" charset="0"/>
                <a:ea typeface="Helvetica Neue Thin" charset="0"/>
                <a:cs typeface="Helvetica Neue Thin" charset="0"/>
                <a:hlinkClick r:id="rId3"/>
              </a:rPr>
              <a:t>www.sharpspring.com/izeafest</a:t>
            </a:r>
            <a:r>
              <a:rPr lang="en-US" sz="2400" dirty="0" smtClean="0">
                <a:solidFill>
                  <a:schemeClr val="tx1">
                    <a:lumMod val="65000"/>
                    <a:lumOff val="35000"/>
                  </a:schemeClr>
                </a:solidFill>
                <a:latin typeface="Helvetica Neue Thin" charset="0"/>
                <a:ea typeface="Helvetica Neue Thin" charset="0"/>
                <a:cs typeface="Helvetica Neue Thin" charset="0"/>
              </a:rPr>
              <a:t> for a special offer for IZEAFest attendees. </a:t>
            </a:r>
            <a:endParaRPr lang="en-US" sz="2400" dirty="0">
              <a:solidFill>
                <a:schemeClr val="tx1">
                  <a:lumMod val="65000"/>
                  <a:lumOff val="35000"/>
                </a:schemeClr>
              </a:solidFill>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9033630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32984" y="2171795"/>
            <a:ext cx="3168763" cy="584775"/>
          </a:xfrm>
          <a:prstGeom prst="rect">
            <a:avLst/>
          </a:prstGeom>
        </p:spPr>
      </p:pic>
    </p:spTree>
    <p:extLst>
      <p:ext uri="{BB962C8B-B14F-4D97-AF65-F5344CB8AC3E}">
        <p14:creationId xmlns:p14="http://schemas.microsoft.com/office/powerpoint/2010/main" val="407509596"/>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0" y="1954329"/>
            <a:ext cx="9144000" cy="695062"/>
          </a:xfrm>
          <a:prstGeom prst="rect">
            <a:avLst/>
          </a:prstGeom>
          <a:noFill/>
        </p:spPr>
        <p:txBody>
          <a:bodyPr wrap="square" rtlCol="0" anchor="ctr">
            <a:spAutoFit/>
          </a:bodyPr>
          <a:lstStyle/>
          <a:p>
            <a:pPr algn="ctr">
              <a:lnSpc>
                <a:spcPct val="150000"/>
              </a:lnSpc>
            </a:pPr>
            <a:r>
              <a:rPr lang="en-US" sz="3000" dirty="0" smtClean="0">
                <a:solidFill>
                  <a:schemeClr val="tx1">
                    <a:lumMod val="65000"/>
                    <a:lumOff val="35000"/>
                  </a:schemeClr>
                </a:solidFill>
                <a:latin typeface="Helvetica Neue Thin" charset="0"/>
              </a:rPr>
              <a:t>When my Dad bought a car </a:t>
            </a:r>
            <a:r>
              <a:rPr lang="en-US" sz="3000" b="1" dirty="0" smtClean="0">
                <a:solidFill>
                  <a:schemeClr val="tx1">
                    <a:lumMod val="65000"/>
                    <a:lumOff val="35000"/>
                  </a:schemeClr>
                </a:solidFill>
                <a:latin typeface="Helvetica Neue Thin" charset="0"/>
              </a:rPr>
              <a:t>in 1990</a:t>
            </a:r>
            <a:r>
              <a:rPr lang="is-IS" sz="3000" dirty="0" smtClean="0">
                <a:solidFill>
                  <a:schemeClr val="tx1">
                    <a:lumMod val="65000"/>
                    <a:lumOff val="35000"/>
                  </a:schemeClr>
                </a:solidFill>
                <a:latin typeface="Helvetica Neue Thin" charset="0"/>
              </a:rPr>
              <a:t>…</a:t>
            </a:r>
            <a:endParaRPr lang="en-US" sz="3000" dirty="0">
              <a:solidFill>
                <a:schemeClr val="tx1">
                  <a:lumMod val="65000"/>
                  <a:lumOff val="35000"/>
                </a:schemeClr>
              </a:solidFill>
              <a:latin typeface="Helvetica Neue Thin" charset="0"/>
            </a:endParaRPr>
          </a:p>
        </p:txBody>
      </p:sp>
    </p:spTree>
    <p:extLst>
      <p:ext uri="{BB962C8B-B14F-4D97-AF65-F5344CB8AC3E}">
        <p14:creationId xmlns:p14="http://schemas.microsoft.com/office/powerpoint/2010/main" val="121648779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1+#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 y="1888181"/>
            <a:ext cx="9143999" cy="784830"/>
          </a:xfrm>
          <a:prstGeom prst="rect">
            <a:avLst/>
          </a:prstGeom>
          <a:noFill/>
        </p:spPr>
        <p:txBody>
          <a:bodyPr wrap="square" rtlCol="0" anchor="ctr">
            <a:spAutoFit/>
          </a:bodyPr>
          <a:lstStyle/>
          <a:p>
            <a:pPr algn="ctr">
              <a:lnSpc>
                <a:spcPct val="150000"/>
              </a:lnSpc>
            </a:pPr>
            <a:r>
              <a:rPr lang="en-US" sz="3000" dirty="0" smtClean="0">
                <a:solidFill>
                  <a:schemeClr val="tx1">
                    <a:lumMod val="65000"/>
                    <a:lumOff val="35000"/>
                  </a:schemeClr>
                </a:solidFill>
                <a:latin typeface="Helvetica Neue Thin" charset="0"/>
              </a:rPr>
              <a:t>When my wife bought a car </a:t>
            </a:r>
            <a:r>
              <a:rPr lang="en-US" sz="3000" b="1" dirty="0" smtClean="0">
                <a:solidFill>
                  <a:schemeClr val="tx1">
                    <a:lumMod val="65000"/>
                    <a:lumOff val="35000"/>
                  </a:schemeClr>
                </a:solidFill>
                <a:latin typeface="Helvetica Neue Thin" charset="0"/>
              </a:rPr>
              <a:t>last year</a:t>
            </a:r>
            <a:r>
              <a:rPr lang="is-IS" sz="3000" dirty="0" smtClean="0">
                <a:solidFill>
                  <a:schemeClr val="tx1">
                    <a:lumMod val="65000"/>
                    <a:lumOff val="35000"/>
                  </a:schemeClr>
                </a:solidFill>
                <a:latin typeface="Helvetica Neue Thin" charset="0"/>
              </a:rPr>
              <a:t>...</a:t>
            </a:r>
            <a:endParaRPr lang="en-US" sz="3000" dirty="0">
              <a:solidFill>
                <a:schemeClr val="tx1">
                  <a:lumMod val="65000"/>
                  <a:lumOff val="35000"/>
                </a:schemeClr>
              </a:solidFill>
              <a:latin typeface="Helvetica Neue Thin" charset="0"/>
            </a:endParaRPr>
          </a:p>
        </p:txBody>
      </p:sp>
    </p:spTree>
    <p:extLst>
      <p:ext uri="{BB962C8B-B14F-4D97-AF65-F5344CB8AC3E}">
        <p14:creationId xmlns:p14="http://schemas.microsoft.com/office/powerpoint/2010/main" val="25884269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1+#ppt_w/2"/>
                                          </p:val>
                                        </p:tav>
                                        <p:tav tm="100000">
                                          <p:val>
                                            <p:strVal val="#ppt_x"/>
                                          </p:val>
                                        </p:tav>
                                      </p:tavLst>
                                    </p:anim>
                                    <p:anim calcmode="lin" valueType="num">
                                      <p:cBhvr additive="base">
                                        <p:cTn id="8" dur="500" fill="hold"/>
                                        <p:tgtEl>
                                          <p:spTgt spid="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p:cNvSpPr txBox="1"/>
          <p:nvPr/>
        </p:nvSpPr>
        <p:spPr>
          <a:xfrm>
            <a:off x="1432958" y="1268499"/>
            <a:ext cx="6273210" cy="2585323"/>
          </a:xfrm>
          <a:prstGeom prst="rect">
            <a:avLst/>
          </a:prstGeom>
          <a:noFill/>
        </p:spPr>
        <p:txBody>
          <a:bodyPr wrap="square" rtlCol="0" anchor="ctr">
            <a:spAutoFit/>
          </a:bodyPr>
          <a:lstStyle/>
          <a:p>
            <a:pPr algn="ctr">
              <a:lnSpc>
                <a:spcPct val="150000"/>
              </a:lnSpc>
            </a:pPr>
            <a:r>
              <a:rPr lang="en-US" sz="3600" b="1" dirty="0" smtClean="0">
                <a:solidFill>
                  <a:schemeClr val="tx1">
                    <a:lumMod val="65000"/>
                    <a:lumOff val="35000"/>
                  </a:schemeClr>
                </a:solidFill>
                <a:latin typeface="Helvetica Neue Thin" charset="0"/>
                <a:ea typeface="Helvetica Neue Thin" charset="0"/>
                <a:cs typeface="Helvetica Neue Thin" charset="0"/>
              </a:rPr>
              <a:t>A </a:t>
            </a:r>
            <a:r>
              <a:rPr lang="en-US" sz="3600" b="1" dirty="0">
                <a:solidFill>
                  <a:schemeClr val="tx1">
                    <a:lumMod val="65000"/>
                    <a:lumOff val="35000"/>
                  </a:schemeClr>
                </a:solidFill>
                <a:latin typeface="Helvetica Neue Thin" charset="0"/>
                <a:ea typeface="Helvetica Neue Thin" charset="0"/>
                <a:cs typeface="Helvetica Neue Thin" charset="0"/>
              </a:rPr>
              <a:t>Shift Happened</a:t>
            </a:r>
            <a:endParaRPr lang="en-US" sz="3600" b="1" dirty="0">
              <a:solidFill>
                <a:schemeClr val="tx1">
                  <a:lumMod val="65000"/>
                  <a:lumOff val="35000"/>
                </a:schemeClr>
              </a:solidFill>
              <a:latin typeface="Helvetica Neue Thin" charset="0"/>
              <a:ea typeface="Helvetica Neue Thin" charset="0"/>
              <a:cs typeface="Helvetica Neue Thin" charset="0"/>
              <a:hlinkClick r:id="rId3"/>
            </a:endParaRPr>
          </a:p>
          <a:p>
            <a:pPr algn="ctr">
              <a:lnSpc>
                <a:spcPct val="150000"/>
              </a:lnSpc>
            </a:pPr>
            <a:r>
              <a:rPr lang="en-US" sz="2400" dirty="0" smtClean="0">
                <a:solidFill>
                  <a:schemeClr val="tx1">
                    <a:lumMod val="65000"/>
                    <a:lumOff val="35000"/>
                  </a:schemeClr>
                </a:solidFill>
                <a:latin typeface="Helvetica Neue Thin" charset="0"/>
              </a:rPr>
              <a:t>The Buyer’s Journey has Shifted from a Generic, Seller-Controlled Process to a </a:t>
            </a:r>
          </a:p>
          <a:p>
            <a:pPr algn="ctr">
              <a:lnSpc>
                <a:spcPct val="150000"/>
              </a:lnSpc>
            </a:pPr>
            <a:r>
              <a:rPr lang="en-US" sz="2400" dirty="0" smtClean="0">
                <a:solidFill>
                  <a:srgbClr val="83C34A"/>
                </a:solidFill>
                <a:latin typeface="Helvetica Neue Thin" charset="0"/>
                <a:ea typeface="Helvetica Neue Thin" charset="0"/>
                <a:cs typeface="Helvetica Neue Thin" charset="0"/>
              </a:rPr>
              <a:t>Buyer-Powered, Self-Guided Tour.</a:t>
            </a:r>
            <a:endParaRPr lang="en-US" sz="2400" dirty="0">
              <a:solidFill>
                <a:srgbClr val="83C34A"/>
              </a:solidFill>
              <a:latin typeface="Helvetica Neue Thin" charset="0"/>
              <a:ea typeface="Helvetica Neue Thin" charset="0"/>
              <a:cs typeface="Helvetica Neue Thin" charset="0"/>
            </a:endParaRPr>
          </a:p>
        </p:txBody>
      </p:sp>
    </p:spTree>
    <p:extLst>
      <p:ext uri="{BB962C8B-B14F-4D97-AF65-F5344CB8AC3E}">
        <p14:creationId xmlns:p14="http://schemas.microsoft.com/office/powerpoint/2010/main" val="12397770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a:endCxn id="30" idx="2"/>
          </p:cNvCxnSpPr>
          <p:nvPr/>
        </p:nvCxnSpPr>
        <p:spPr>
          <a:xfrm>
            <a:off x="0" y="3618818"/>
            <a:ext cx="6859969" cy="3"/>
          </a:xfrm>
          <a:prstGeom prst="line">
            <a:avLst/>
          </a:prstGeom>
          <a:ln w="12700">
            <a:solidFill>
              <a:srgbClr val="83C34A"/>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14400" y="997959"/>
            <a:ext cx="7315200"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829678" y="303431"/>
            <a:ext cx="6948838" cy="584775"/>
          </a:xfrm>
          <a:prstGeom prst="rect">
            <a:avLst/>
          </a:prstGeom>
          <a:noFill/>
        </p:spPr>
        <p:txBody>
          <a:bodyPr wrap="square" rtlCol="0" anchor="ctr">
            <a:spAutoFit/>
          </a:bodyPr>
          <a:lstStyle/>
          <a:p>
            <a:r>
              <a:rPr lang="en-US" sz="3200" dirty="0" smtClean="0">
                <a:solidFill>
                  <a:schemeClr val="tx1">
                    <a:lumMod val="65000"/>
                    <a:lumOff val="35000"/>
                  </a:schemeClr>
                </a:solidFill>
                <a:latin typeface="Helvetica Neue Thin" charset="0"/>
                <a:ea typeface="Helvetica Neue Thin" charset="0"/>
                <a:cs typeface="Helvetica Neue Thin" charset="0"/>
              </a:rPr>
              <a:t>Quick Review of the </a:t>
            </a:r>
            <a:r>
              <a:rPr lang="en-US" sz="3200" dirty="0" smtClean="0">
                <a:solidFill>
                  <a:srgbClr val="83C34A"/>
                </a:solidFill>
                <a:latin typeface="Helvetica Neue Thin" charset="0"/>
                <a:ea typeface="Helvetica Neue Thin" charset="0"/>
                <a:cs typeface="Helvetica Neue Thin" charset="0"/>
              </a:rPr>
              <a:t>Buyer’s Journey.</a:t>
            </a:r>
            <a:endParaRPr lang="en-US" sz="3200" dirty="0">
              <a:solidFill>
                <a:srgbClr val="83C34A"/>
              </a:solidFill>
              <a:latin typeface="Helvetica Neue Thin" charset="0"/>
              <a:ea typeface="Helvetica Neue Thin" charset="0"/>
              <a:cs typeface="Helvetica Neue Thin" charset="0"/>
            </a:endParaRPr>
          </a:p>
        </p:txBody>
      </p:sp>
      <p:sp>
        <p:nvSpPr>
          <p:cNvPr id="23" name="TextBox 22"/>
          <p:cNvSpPr txBox="1"/>
          <p:nvPr/>
        </p:nvSpPr>
        <p:spPr>
          <a:xfrm>
            <a:off x="828438" y="1397878"/>
            <a:ext cx="2589112" cy="1323439"/>
          </a:xfrm>
          <a:prstGeom prst="rect">
            <a:avLst/>
          </a:prstGeom>
          <a:noFill/>
        </p:spPr>
        <p:txBody>
          <a:bodyPr wrap="square" rtlCol="0">
            <a:spAutoFit/>
          </a:bodyPr>
          <a:lstStyle/>
          <a:p>
            <a:r>
              <a:rPr lang="en-US" sz="1600" dirty="0">
                <a:solidFill>
                  <a:schemeClr val="accent1"/>
                </a:solidFill>
                <a:latin typeface="Helvetica Neue Light" charset="0"/>
                <a:ea typeface="Helvetica Neue Light" charset="0"/>
                <a:cs typeface="Helvetica Neue Light" charset="0"/>
              </a:rPr>
              <a:t>The </a:t>
            </a:r>
            <a:r>
              <a:rPr lang="en-US" sz="1600" dirty="0" smtClean="0">
                <a:solidFill>
                  <a:schemeClr val="accent1"/>
                </a:solidFill>
                <a:latin typeface="Helvetica Neue Light" charset="0"/>
                <a:ea typeface="Helvetica Neue Light" charset="0"/>
                <a:cs typeface="Helvetica Neue Light" charset="0"/>
              </a:rPr>
              <a:t>Process </a:t>
            </a:r>
            <a:r>
              <a:rPr lang="en-US" sz="1600" dirty="0">
                <a:solidFill>
                  <a:schemeClr val="accent1"/>
                </a:solidFill>
                <a:latin typeface="Helvetica Neue Light" charset="0"/>
                <a:ea typeface="Helvetica Neue Light" charset="0"/>
                <a:cs typeface="Helvetica Neue Light" charset="0"/>
              </a:rPr>
              <a:t>of </a:t>
            </a:r>
            <a:r>
              <a:rPr lang="en-US" sz="1600" dirty="0" smtClean="0">
                <a:solidFill>
                  <a:schemeClr val="accent1"/>
                </a:solidFill>
                <a:latin typeface="Helvetica Neue Light" charset="0"/>
                <a:ea typeface="Helvetica Neue Light" charset="0"/>
                <a:cs typeface="Helvetica Neue Light" charset="0"/>
              </a:rPr>
              <a:t>Discovery </a:t>
            </a:r>
            <a:endParaRPr lang="en-US" sz="1600" dirty="0">
              <a:solidFill>
                <a:schemeClr val="accent1"/>
              </a:solidFill>
              <a:latin typeface="Helvetica Neue Light" charset="0"/>
              <a:ea typeface="Helvetica Neue Light" charset="0"/>
              <a:cs typeface="Helvetica Neue Light" charset="0"/>
            </a:endParaRPr>
          </a:p>
          <a:p>
            <a:endParaRPr lang="en-US" sz="1600" dirty="0" smtClean="0">
              <a:solidFill>
                <a:schemeClr val="tx1">
                  <a:lumMod val="65000"/>
                  <a:lumOff val="35000"/>
                </a:schemeClr>
              </a:solidFill>
              <a:latin typeface="Helvetica Neue Light" charset="0"/>
              <a:ea typeface="Helvetica Neue Light" charset="0"/>
              <a:cs typeface="Helvetica Neue Light" charset="0"/>
            </a:endParaRPr>
          </a:p>
          <a:p>
            <a:r>
              <a:rPr lang="en-US" sz="1600" dirty="0">
                <a:solidFill>
                  <a:schemeClr val="tx1">
                    <a:lumMod val="65000"/>
                    <a:lumOff val="35000"/>
                  </a:schemeClr>
                </a:solidFill>
                <a:latin typeface="Helvetica Neue Light" charset="0"/>
                <a:ea typeface="Helvetica Neue Light" charset="0"/>
                <a:cs typeface="Helvetica Neue Light" charset="0"/>
              </a:rPr>
              <a:t>F</a:t>
            </a:r>
            <a:r>
              <a:rPr lang="en-US" sz="1600" dirty="0" smtClean="0">
                <a:solidFill>
                  <a:schemeClr val="tx1">
                    <a:lumMod val="65000"/>
                    <a:lumOff val="35000"/>
                  </a:schemeClr>
                </a:solidFill>
                <a:latin typeface="Helvetica Neue Light" charset="0"/>
                <a:ea typeface="Helvetica Neue Light" charset="0"/>
                <a:cs typeface="Helvetica Neue Light" charset="0"/>
              </a:rPr>
              <a:t>rom </a:t>
            </a:r>
            <a:r>
              <a:rPr lang="en-US" sz="1600" dirty="0">
                <a:solidFill>
                  <a:schemeClr val="tx1">
                    <a:lumMod val="65000"/>
                    <a:lumOff val="35000"/>
                  </a:schemeClr>
                </a:solidFill>
                <a:latin typeface="Helvetica Neue Light" charset="0"/>
                <a:ea typeface="Helvetica Neue Light" charset="0"/>
                <a:cs typeface="Helvetica Neue Light" charset="0"/>
              </a:rPr>
              <a:t>not knowing </a:t>
            </a:r>
            <a:r>
              <a:rPr lang="en-US" sz="1600" dirty="0" smtClean="0">
                <a:solidFill>
                  <a:schemeClr val="tx1">
                    <a:lumMod val="65000"/>
                    <a:lumOff val="35000"/>
                  </a:schemeClr>
                </a:solidFill>
                <a:latin typeface="Helvetica Neue Light" charset="0"/>
                <a:ea typeface="Helvetica Neue Light" charset="0"/>
                <a:cs typeface="Helvetica Neue Light" charset="0"/>
              </a:rPr>
              <a:t>anything </a:t>
            </a:r>
            <a:r>
              <a:rPr lang="en-US" sz="1600" dirty="0">
                <a:solidFill>
                  <a:schemeClr val="tx1">
                    <a:lumMod val="65000"/>
                    <a:lumOff val="35000"/>
                  </a:schemeClr>
                </a:solidFill>
                <a:latin typeface="Helvetica Neue Light" charset="0"/>
                <a:ea typeface="Helvetica Neue Light" charset="0"/>
                <a:cs typeface="Helvetica Neue Light" charset="0"/>
              </a:rPr>
              <a:t>about you to buying your product or </a:t>
            </a:r>
            <a:r>
              <a:rPr lang="en-US" sz="1600" dirty="0" smtClean="0">
                <a:solidFill>
                  <a:schemeClr val="tx1">
                    <a:lumMod val="65000"/>
                    <a:lumOff val="35000"/>
                  </a:schemeClr>
                </a:solidFill>
                <a:latin typeface="Helvetica Neue Light" charset="0"/>
                <a:ea typeface="Helvetica Neue Light" charset="0"/>
                <a:cs typeface="Helvetica Neue Light" charset="0"/>
              </a:rPr>
              <a:t>service</a:t>
            </a:r>
          </a:p>
        </p:txBody>
      </p:sp>
      <p:cxnSp>
        <p:nvCxnSpPr>
          <p:cNvPr id="24" name="Straight Connector 23"/>
          <p:cNvCxnSpPr/>
          <p:nvPr/>
        </p:nvCxnSpPr>
        <p:spPr>
          <a:xfrm>
            <a:off x="930237" y="1807346"/>
            <a:ext cx="6966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sp>
        <p:nvSpPr>
          <p:cNvPr id="7" name="Rectangle 6"/>
          <p:cNvSpPr/>
          <p:nvPr/>
        </p:nvSpPr>
        <p:spPr>
          <a:xfrm>
            <a:off x="4865988" y="1414535"/>
            <a:ext cx="3097798" cy="523220"/>
          </a:xfrm>
          <a:prstGeom prst="rect">
            <a:avLst/>
          </a:prstGeom>
        </p:spPr>
        <p:txBody>
          <a:bodyPr wrap="square">
            <a:spAutoFit/>
          </a:bodyPr>
          <a:lstStyle/>
          <a:p>
            <a:pPr>
              <a:lnSpc>
                <a:spcPct val="200000"/>
              </a:lnSpc>
            </a:pPr>
            <a:r>
              <a:rPr lang="en-US" sz="1400" dirty="0">
                <a:solidFill>
                  <a:schemeClr val="tx1">
                    <a:lumMod val="65000"/>
                    <a:lumOff val="35000"/>
                  </a:schemeClr>
                </a:solidFill>
                <a:latin typeface="Helvetica Neue Thin" charset="0"/>
                <a:ea typeface="Helvetica Neue Thin" charset="0"/>
                <a:cs typeface="Helvetica Neue Thin" charset="0"/>
              </a:rPr>
              <a:t>Crucial to understanding your </a:t>
            </a:r>
            <a:r>
              <a:rPr lang="en-US" sz="1400" dirty="0" smtClean="0">
                <a:solidFill>
                  <a:schemeClr val="tx1">
                    <a:lumMod val="65000"/>
                    <a:lumOff val="35000"/>
                  </a:schemeClr>
                </a:solidFill>
                <a:latin typeface="Helvetica Neue Thin" charset="0"/>
                <a:ea typeface="Helvetica Neue Thin" charset="0"/>
                <a:cs typeface="Helvetica Neue Thin" charset="0"/>
              </a:rPr>
              <a:t>buyer</a:t>
            </a:r>
            <a:endParaRPr lang="en-US" sz="1400" dirty="0">
              <a:solidFill>
                <a:schemeClr val="tx1">
                  <a:lumMod val="65000"/>
                  <a:lumOff val="35000"/>
                </a:schemeClr>
              </a:solidFill>
              <a:latin typeface="Helvetica Neue Thin" charset="0"/>
              <a:ea typeface="Helvetica Neue Thin" charset="0"/>
              <a:cs typeface="Helvetica Neue Thin" charset="0"/>
            </a:endParaRPr>
          </a:p>
        </p:txBody>
      </p:sp>
      <p:sp>
        <p:nvSpPr>
          <p:cNvPr id="34" name="Rectangle 33"/>
          <p:cNvSpPr/>
          <p:nvPr/>
        </p:nvSpPr>
        <p:spPr>
          <a:xfrm>
            <a:off x="4865988" y="2202478"/>
            <a:ext cx="3993532" cy="523220"/>
          </a:xfrm>
          <a:prstGeom prst="rect">
            <a:avLst/>
          </a:prstGeom>
        </p:spPr>
        <p:txBody>
          <a:bodyPr wrap="square">
            <a:spAutoFit/>
          </a:bodyPr>
          <a:lstStyle/>
          <a:p>
            <a:pPr>
              <a:lnSpc>
                <a:spcPct val="200000"/>
              </a:lnSpc>
            </a:pPr>
            <a:r>
              <a:rPr lang="en-US" sz="1400" dirty="0">
                <a:solidFill>
                  <a:schemeClr val="tx1">
                    <a:lumMod val="65000"/>
                    <a:lumOff val="35000"/>
                  </a:schemeClr>
                </a:solidFill>
                <a:latin typeface="Helvetica Neue Thin" charset="0"/>
                <a:ea typeface="Helvetica Neue Thin" charset="0"/>
                <a:cs typeface="Helvetica Neue Thin" charset="0"/>
              </a:rPr>
              <a:t>Each stage requires a different </a:t>
            </a:r>
            <a:r>
              <a:rPr lang="en-US" sz="1400" dirty="0" smtClean="0">
                <a:solidFill>
                  <a:schemeClr val="tx1">
                    <a:lumMod val="65000"/>
                    <a:lumOff val="35000"/>
                  </a:schemeClr>
                </a:solidFill>
                <a:latin typeface="Helvetica Neue Thin" charset="0"/>
                <a:ea typeface="Helvetica Neue Thin" charset="0"/>
                <a:cs typeface="Helvetica Neue Thin" charset="0"/>
              </a:rPr>
              <a:t>type of conversation</a:t>
            </a:r>
            <a:endParaRPr lang="en-US" sz="1400" dirty="0">
              <a:solidFill>
                <a:schemeClr val="tx1">
                  <a:lumMod val="65000"/>
                  <a:lumOff val="35000"/>
                </a:schemeClr>
              </a:solidFill>
              <a:latin typeface="Helvetica Neue Thin" charset="0"/>
              <a:ea typeface="Helvetica Neue Thin" charset="0"/>
              <a:cs typeface="Helvetica Neue Thin" charset="0"/>
            </a:endParaRPr>
          </a:p>
        </p:txBody>
      </p:sp>
      <p:pic>
        <p:nvPicPr>
          <p:cNvPr id="47" name="Picture 4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41686" y="2179047"/>
            <a:ext cx="361776" cy="521794"/>
          </a:xfrm>
          <a:prstGeom prst="rect">
            <a:avLst/>
          </a:prstGeom>
        </p:spPr>
      </p:pic>
      <p:pic>
        <p:nvPicPr>
          <p:cNvPr id="53" name="Picture 5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366057" y="1499964"/>
            <a:ext cx="329512" cy="364198"/>
          </a:xfrm>
          <a:prstGeom prst="rect">
            <a:avLst/>
          </a:prstGeom>
        </p:spPr>
      </p:pic>
      <p:grpSp>
        <p:nvGrpSpPr>
          <p:cNvPr id="3" name="Group 2"/>
          <p:cNvGrpSpPr/>
          <p:nvPr/>
        </p:nvGrpSpPr>
        <p:grpSpPr>
          <a:xfrm>
            <a:off x="3664612" y="3159547"/>
            <a:ext cx="1527084" cy="1406103"/>
            <a:chOff x="3664612" y="3159547"/>
            <a:chExt cx="1527084" cy="1406103"/>
          </a:xfrm>
        </p:grpSpPr>
        <p:grpSp>
          <p:nvGrpSpPr>
            <p:cNvPr id="48" name="Group 47"/>
            <p:cNvGrpSpPr/>
            <p:nvPr/>
          </p:nvGrpSpPr>
          <p:grpSpPr>
            <a:xfrm>
              <a:off x="3664612" y="3159547"/>
              <a:ext cx="1527084" cy="1406103"/>
              <a:chOff x="3845844" y="3159547"/>
              <a:chExt cx="1527084" cy="1406103"/>
            </a:xfrm>
          </p:grpSpPr>
          <p:grpSp>
            <p:nvGrpSpPr>
              <p:cNvPr id="25" name="Group 24"/>
              <p:cNvGrpSpPr/>
              <p:nvPr/>
            </p:nvGrpSpPr>
            <p:grpSpPr>
              <a:xfrm>
                <a:off x="3845844" y="3159547"/>
                <a:ext cx="1527084" cy="1358593"/>
                <a:chOff x="3137299" y="2654300"/>
                <a:chExt cx="886777" cy="788935"/>
              </a:xfrm>
            </p:grpSpPr>
            <p:sp>
              <p:nvSpPr>
                <p:cNvPr id="26" name="Oval 25"/>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7" name="Rectangle 26"/>
                <p:cNvSpPr/>
                <p:nvPr/>
              </p:nvSpPr>
              <p:spPr>
                <a:xfrm>
                  <a:off x="3137299" y="3246637"/>
                  <a:ext cx="886777"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Consideration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40" name="Straight Connector 39"/>
              <p:cNvCxnSpPr/>
              <p:nvPr/>
            </p:nvCxnSpPr>
            <p:spPr>
              <a:xfrm>
                <a:off x="440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54" name="Picture 5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63385" y="3328087"/>
              <a:ext cx="487716" cy="579738"/>
            </a:xfrm>
            <a:prstGeom prst="rect">
              <a:avLst/>
            </a:prstGeom>
          </p:spPr>
        </p:pic>
      </p:grpSp>
      <p:grpSp>
        <p:nvGrpSpPr>
          <p:cNvPr id="5" name="Group 4"/>
          <p:cNvGrpSpPr/>
          <p:nvPr/>
        </p:nvGrpSpPr>
        <p:grpSpPr>
          <a:xfrm>
            <a:off x="6829170" y="3159547"/>
            <a:ext cx="1021432" cy="1406103"/>
            <a:chOff x="6829170" y="3159547"/>
            <a:chExt cx="1021432" cy="1406103"/>
          </a:xfrm>
        </p:grpSpPr>
        <p:grpSp>
          <p:nvGrpSpPr>
            <p:cNvPr id="49" name="Group 48"/>
            <p:cNvGrpSpPr/>
            <p:nvPr/>
          </p:nvGrpSpPr>
          <p:grpSpPr>
            <a:xfrm>
              <a:off x="6829170" y="3159547"/>
              <a:ext cx="1021432" cy="1406103"/>
              <a:chOff x="6829170" y="3159547"/>
              <a:chExt cx="1021432" cy="1406103"/>
            </a:xfrm>
          </p:grpSpPr>
          <p:grpSp>
            <p:nvGrpSpPr>
              <p:cNvPr id="28" name="Group 27"/>
              <p:cNvGrpSpPr/>
              <p:nvPr/>
            </p:nvGrpSpPr>
            <p:grpSpPr>
              <a:xfrm>
                <a:off x="6829170" y="3159547"/>
                <a:ext cx="1021432" cy="1358593"/>
                <a:chOff x="3284115" y="2654300"/>
                <a:chExt cx="593145" cy="788935"/>
              </a:xfrm>
            </p:grpSpPr>
            <p:sp>
              <p:nvSpPr>
                <p:cNvPr id="30" name="Oval 29"/>
                <p:cNvSpPr/>
                <p:nvPr/>
              </p:nvSpPr>
              <p:spPr>
                <a:xfrm>
                  <a:off x="3302000" y="2654300"/>
                  <a:ext cx="533400" cy="533400"/>
                </a:xfrm>
                <a:prstGeom prst="ellipse">
                  <a:avLst/>
                </a:prstGeom>
                <a:solidFill>
                  <a:srgbClr val="83C34A"/>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1" name="Rectangle 30"/>
                <p:cNvSpPr/>
                <p:nvPr/>
              </p:nvSpPr>
              <p:spPr>
                <a:xfrm>
                  <a:off x="3284115" y="3246637"/>
                  <a:ext cx="593145"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Decision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41" name="Straight Connector 40"/>
              <p:cNvCxnSpPr/>
              <p:nvPr/>
            </p:nvCxnSpPr>
            <p:spPr>
              <a:xfrm>
                <a:off x="71519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59" name="Picture 58"/>
            <p:cNvPicPr>
              <a:picLocks noChangeAspect="1"/>
            </p:cNvPicPr>
            <p:nvPr/>
          </p:nvPicPr>
          <p:blipFill>
            <a:blip r:embed="rId6"/>
            <a:stretch>
              <a:fillRect/>
            </a:stretch>
          </p:blipFill>
          <p:spPr>
            <a:xfrm>
              <a:off x="7010401" y="3294167"/>
              <a:ext cx="560172" cy="598150"/>
            </a:xfrm>
            <a:prstGeom prst="rect">
              <a:avLst/>
            </a:prstGeom>
          </p:spPr>
        </p:pic>
      </p:grpSp>
      <p:grpSp>
        <p:nvGrpSpPr>
          <p:cNvPr id="2" name="Group 1"/>
          <p:cNvGrpSpPr/>
          <p:nvPr/>
        </p:nvGrpSpPr>
        <p:grpSpPr>
          <a:xfrm>
            <a:off x="1208043" y="3159547"/>
            <a:ext cx="1237324" cy="1406103"/>
            <a:chOff x="1208043" y="3159547"/>
            <a:chExt cx="1237324" cy="1406103"/>
          </a:xfrm>
        </p:grpSpPr>
        <p:grpSp>
          <p:nvGrpSpPr>
            <p:cNvPr id="46" name="Group 45"/>
            <p:cNvGrpSpPr/>
            <p:nvPr/>
          </p:nvGrpSpPr>
          <p:grpSpPr>
            <a:xfrm>
              <a:off x="1208043" y="3159547"/>
              <a:ext cx="1237324" cy="1406103"/>
              <a:chOff x="1438707" y="3159547"/>
              <a:chExt cx="1237324" cy="1406103"/>
            </a:xfrm>
          </p:grpSpPr>
          <p:grpSp>
            <p:nvGrpSpPr>
              <p:cNvPr id="13" name="Group 12"/>
              <p:cNvGrpSpPr/>
              <p:nvPr/>
            </p:nvGrpSpPr>
            <p:grpSpPr>
              <a:xfrm>
                <a:off x="1438707" y="3159547"/>
                <a:ext cx="1237324" cy="1358593"/>
                <a:chOff x="3207076" y="2654300"/>
                <a:chExt cx="718513" cy="788935"/>
              </a:xfrm>
            </p:grpSpPr>
            <p:sp>
              <p:nvSpPr>
                <p:cNvPr id="6" name="Oval 5"/>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2" name="Rectangle 11"/>
                <p:cNvSpPr/>
                <p:nvPr/>
              </p:nvSpPr>
              <p:spPr>
                <a:xfrm>
                  <a:off x="3207076" y="3246637"/>
                  <a:ext cx="718513" cy="196598"/>
                </a:xfrm>
                <a:prstGeom prst="rect">
                  <a:avLst/>
                </a:prstGeom>
              </p:spPr>
              <p:txBody>
                <a:bodyPr wrap="none">
                  <a:spAutoFit/>
                </a:bodyPr>
                <a:lstStyle/>
                <a:p>
                  <a:pPr algn="ctr" fontAlgn="base">
                    <a:buClr>
                      <a:srgbClr val="83C34A"/>
                    </a:buClr>
                  </a:pPr>
                  <a:r>
                    <a:rPr lang="en-US" sz="1600" spc="100" dirty="0">
                      <a:solidFill>
                        <a:schemeClr val="tx1">
                          <a:lumMod val="65000"/>
                          <a:lumOff val="35000"/>
                        </a:schemeClr>
                      </a:solidFill>
                      <a:latin typeface="Helvetica Neue Thin" charset="0"/>
                      <a:ea typeface="Helvetica Neue Thin" charset="0"/>
                      <a:cs typeface="Helvetica Neue Thin" charset="0"/>
                    </a:rPr>
                    <a:t>Awareness</a:t>
                  </a:r>
                </a:p>
              </p:txBody>
            </p:sp>
          </p:grpSp>
          <p:cxnSp>
            <p:nvCxnSpPr>
              <p:cNvPr id="38" name="Straight Connector 37"/>
              <p:cNvCxnSpPr/>
              <p:nvPr/>
            </p:nvCxnSpPr>
            <p:spPr>
              <a:xfrm>
                <a:off x="186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61" name="Picture 60"/>
            <p:cNvPicPr>
              <a:picLocks noChangeAspect="1"/>
            </p:cNvPicPr>
            <p:nvPr/>
          </p:nvPicPr>
          <p:blipFill>
            <a:blip r:embed="rId7"/>
            <a:stretch>
              <a:fillRect/>
            </a:stretch>
          </p:blipFill>
          <p:spPr>
            <a:xfrm>
              <a:off x="1610253" y="3329683"/>
              <a:ext cx="497000" cy="578143"/>
            </a:xfrm>
            <a:prstGeom prst="rect">
              <a:avLst/>
            </a:prstGeom>
          </p:spPr>
        </p:pic>
      </p:grpSp>
    </p:spTree>
    <p:extLst>
      <p:ext uri="{BB962C8B-B14F-4D97-AF65-F5344CB8AC3E}">
        <p14:creationId xmlns:p14="http://schemas.microsoft.com/office/powerpoint/2010/main" val="4491916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0-#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500" fill="hold"/>
                                        <p:tgtEl>
                                          <p:spTgt spid="24"/>
                                        </p:tgtEl>
                                        <p:attrNameLst>
                                          <p:attrName>ppt_x</p:attrName>
                                        </p:attrNameLst>
                                      </p:cBhvr>
                                      <p:tavLst>
                                        <p:tav tm="0">
                                          <p:val>
                                            <p:strVal val="0-#ppt_w/2"/>
                                          </p:val>
                                        </p:tav>
                                        <p:tav tm="100000">
                                          <p:val>
                                            <p:strVal val="#ppt_x"/>
                                          </p:val>
                                        </p:tav>
                                      </p:tavLst>
                                    </p:anim>
                                    <p:anim calcmode="lin" valueType="num">
                                      <p:cBhvr additive="base">
                                        <p:cTn id="17" dur="500" fill="hold"/>
                                        <p:tgtEl>
                                          <p:spTgt spid="2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 calcmode="lin" valueType="num">
                                      <p:cBhvr additive="base">
                                        <p:cTn id="20" dur="500" fill="hold"/>
                                        <p:tgtEl>
                                          <p:spTgt spid="23"/>
                                        </p:tgtEl>
                                        <p:attrNameLst>
                                          <p:attrName>ppt_x</p:attrName>
                                        </p:attrNameLst>
                                      </p:cBhvr>
                                      <p:tavLst>
                                        <p:tav tm="0">
                                          <p:val>
                                            <p:strVal val="0-#ppt_w/2"/>
                                          </p:val>
                                        </p:tav>
                                        <p:tav tm="100000">
                                          <p:val>
                                            <p:strVal val="#ppt_x"/>
                                          </p:val>
                                        </p:tav>
                                      </p:tavLst>
                                    </p:anim>
                                    <p:anim calcmode="lin" valueType="num">
                                      <p:cBhvr additive="base">
                                        <p:cTn id="21" dur="500" fill="hold"/>
                                        <p:tgtEl>
                                          <p:spTgt spid="2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par>
                          <p:cTn id="26" fill="hold">
                            <p:stCondLst>
                              <p:cond delay="2000"/>
                            </p:stCondLst>
                            <p:childTnLst>
                              <p:par>
                                <p:cTn id="27" presetID="16" presetClass="entr" presetSubtype="21"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fade">
                                      <p:cBhvr>
                                        <p:cTn id="33" dur="500"/>
                                        <p:tgtEl>
                                          <p:spTgt spid="47"/>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par>
                          <p:cTn id="38" fill="hold">
                            <p:stCondLst>
                              <p:cond delay="3500"/>
                            </p:stCondLst>
                            <p:childTnLst>
                              <p:par>
                                <p:cTn id="39" presetID="2" presetClass="entr" presetSubtype="8"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 calcmode="lin" valueType="num">
                                      <p:cBhvr additive="base">
                                        <p:cTn id="41" dur="500" fill="hold"/>
                                        <p:tgtEl>
                                          <p:spTgt spid="4"/>
                                        </p:tgtEl>
                                        <p:attrNameLst>
                                          <p:attrName>ppt_x</p:attrName>
                                        </p:attrNameLst>
                                      </p:cBhvr>
                                      <p:tavLst>
                                        <p:tav tm="0">
                                          <p:val>
                                            <p:strVal val="0-#ppt_w/2"/>
                                          </p:val>
                                        </p:tav>
                                        <p:tav tm="100000">
                                          <p:val>
                                            <p:strVal val="#ppt_x"/>
                                          </p:val>
                                        </p:tav>
                                      </p:tavLst>
                                    </p:anim>
                                    <p:anim calcmode="lin" valueType="num">
                                      <p:cBhvr additive="base">
                                        <p:cTn id="42" dur="500" fill="hold"/>
                                        <p:tgtEl>
                                          <p:spTgt spid="4"/>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gtEl>
                                        <p:attrNameLst>
                                          <p:attrName>style.visibility</p:attrName>
                                        </p:attrNameLst>
                                      </p:cBhvr>
                                      <p:to>
                                        <p:strVal val="visible"/>
                                      </p:to>
                                    </p:set>
                                    <p:anim calcmode="lin" valueType="num">
                                      <p:cBhvr additive="base">
                                        <p:cTn id="45" dur="500" fill="hold"/>
                                        <p:tgtEl>
                                          <p:spTgt spid="2"/>
                                        </p:tgtEl>
                                        <p:attrNameLst>
                                          <p:attrName>ppt_x</p:attrName>
                                        </p:attrNameLst>
                                      </p:cBhvr>
                                      <p:tavLst>
                                        <p:tav tm="0">
                                          <p:val>
                                            <p:strVal val="0-#ppt_w/2"/>
                                          </p:val>
                                        </p:tav>
                                        <p:tav tm="100000">
                                          <p:val>
                                            <p:strVal val="#ppt_x"/>
                                          </p:val>
                                        </p:tav>
                                      </p:tavLst>
                                    </p:anim>
                                    <p:anim calcmode="lin" valueType="num">
                                      <p:cBhvr additive="base">
                                        <p:cTn id="46" dur="500" fill="hold"/>
                                        <p:tgtEl>
                                          <p:spTgt spid="2"/>
                                        </p:tgtEl>
                                        <p:attrNameLst>
                                          <p:attrName>ppt_y</p:attrName>
                                        </p:attrNameLst>
                                      </p:cBhvr>
                                      <p:tavLst>
                                        <p:tav tm="0">
                                          <p:val>
                                            <p:strVal val="#ppt_y"/>
                                          </p:val>
                                        </p:tav>
                                        <p:tav tm="100000">
                                          <p:val>
                                            <p:strVal val="#ppt_y"/>
                                          </p:val>
                                        </p:tav>
                                      </p:tavLst>
                                    </p:anim>
                                  </p:childTnLst>
                                </p:cTn>
                              </p:par>
                              <p:par>
                                <p:cTn id="47" presetID="2" presetClass="entr" presetSubtype="8" fill="hold" nodeType="with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0-#ppt_w/2"/>
                                          </p:val>
                                        </p:tav>
                                        <p:tav tm="100000">
                                          <p:val>
                                            <p:strVal val="#ppt_x"/>
                                          </p:val>
                                        </p:tav>
                                      </p:tavLst>
                                    </p:anim>
                                    <p:anim calcmode="lin" valueType="num">
                                      <p:cBhvr additive="base">
                                        <p:cTn id="50" dur="500" fill="hold"/>
                                        <p:tgtEl>
                                          <p:spTgt spid="3"/>
                                        </p:tgtEl>
                                        <p:attrNameLst>
                                          <p:attrName>ppt_y</p:attrName>
                                        </p:attrNameLst>
                                      </p:cBhvr>
                                      <p:tavLst>
                                        <p:tav tm="0">
                                          <p:val>
                                            <p:strVal val="#ppt_y"/>
                                          </p:val>
                                        </p:tav>
                                        <p:tav tm="100000">
                                          <p:val>
                                            <p:strVal val="#ppt_y"/>
                                          </p:val>
                                        </p:tav>
                                      </p:tavLst>
                                    </p:anim>
                                  </p:childTnLst>
                                </p:cTn>
                              </p:par>
                              <p:par>
                                <p:cTn id="51" presetID="2" presetClass="entr" presetSubtype="8"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500" fill="hold"/>
                                        <p:tgtEl>
                                          <p:spTgt spid="5"/>
                                        </p:tgtEl>
                                        <p:attrNameLst>
                                          <p:attrName>ppt_x</p:attrName>
                                        </p:attrNameLst>
                                      </p:cBhvr>
                                      <p:tavLst>
                                        <p:tav tm="0">
                                          <p:val>
                                            <p:strVal val="0-#ppt_w/2"/>
                                          </p:val>
                                        </p:tav>
                                        <p:tav tm="100000">
                                          <p:val>
                                            <p:strVal val="#ppt_x"/>
                                          </p:val>
                                        </p:tav>
                                      </p:tavLst>
                                    </p:anim>
                                    <p:anim calcmode="lin" valueType="num">
                                      <p:cBhvr additive="base">
                                        <p:cTn id="54"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7"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840480" y="597357"/>
            <a:ext cx="4724400" cy="830997"/>
          </a:xfrm>
          <a:prstGeom prst="rect">
            <a:avLst/>
          </a:prstGeom>
          <a:noFill/>
        </p:spPr>
        <p:txBody>
          <a:bodyPr wrap="square" rtlCol="0">
            <a:spAutoFit/>
          </a:bodyPr>
          <a:lstStyle/>
          <a:p>
            <a:pPr algn="r"/>
            <a:r>
              <a:rPr lang="en-US" sz="2400" dirty="0" smtClean="0">
                <a:solidFill>
                  <a:schemeClr val="tx1">
                    <a:lumMod val="65000"/>
                    <a:lumOff val="35000"/>
                  </a:schemeClr>
                </a:solidFill>
                <a:latin typeface="Helvetica Neue Thin" charset="0"/>
                <a:ea typeface="Helvetica Neue Thin" charset="0"/>
                <a:cs typeface="Helvetica Neue Thin" charset="0"/>
              </a:rPr>
              <a:t>For eons, the majority of the buyer’s </a:t>
            </a:r>
            <a:r>
              <a:rPr lang="en-US" sz="2400" dirty="0">
                <a:solidFill>
                  <a:schemeClr val="tx1">
                    <a:lumMod val="65000"/>
                    <a:lumOff val="35000"/>
                  </a:schemeClr>
                </a:solidFill>
                <a:latin typeface="Helvetica Neue Thin" charset="0"/>
                <a:ea typeface="Helvetica Neue Thin" charset="0"/>
                <a:cs typeface="Helvetica Neue Thin" charset="0"/>
              </a:rPr>
              <a:t>journey was </a:t>
            </a:r>
            <a:r>
              <a:rPr lang="en-US" sz="2400" dirty="0" smtClean="0">
                <a:solidFill>
                  <a:srgbClr val="84C340"/>
                </a:solidFill>
                <a:latin typeface="Helvetica Neue Thin" charset="0"/>
                <a:ea typeface="Helvetica Neue Thin" charset="0"/>
                <a:cs typeface="Helvetica Neue Thin" charset="0"/>
              </a:rPr>
              <a:t>controlled by the seller</a:t>
            </a:r>
            <a:r>
              <a:rPr lang="en-US" sz="2400" dirty="0" smtClean="0">
                <a:solidFill>
                  <a:schemeClr val="tx1">
                    <a:lumMod val="65000"/>
                    <a:lumOff val="35000"/>
                  </a:schemeClr>
                </a:solidFill>
                <a:latin typeface="Helvetica Neue Thin" charset="0"/>
                <a:ea typeface="Helvetica Neue Thin" charset="0"/>
                <a:cs typeface="Helvetica Neue Thin" charset="0"/>
              </a:rPr>
              <a:t>.</a:t>
            </a:r>
            <a:endParaRPr lang="en-US" sz="1600" i="1" u="sng" dirty="0">
              <a:hlinkClick r:id="rId3"/>
            </a:endParaRPr>
          </a:p>
        </p:txBody>
      </p:sp>
      <p:grpSp>
        <p:nvGrpSpPr>
          <p:cNvPr id="2" name="Group 1"/>
          <p:cNvGrpSpPr/>
          <p:nvPr/>
        </p:nvGrpSpPr>
        <p:grpSpPr>
          <a:xfrm>
            <a:off x="3304167" y="1674036"/>
            <a:ext cx="5168899" cy="1050787"/>
            <a:chOff x="3282902" y="2632145"/>
            <a:chExt cx="5168899" cy="1050787"/>
          </a:xfrm>
        </p:grpSpPr>
        <p:sp>
          <p:nvSpPr>
            <p:cNvPr id="37" name="Rectangle 36"/>
            <p:cNvSpPr/>
            <p:nvPr/>
          </p:nvSpPr>
          <p:spPr>
            <a:xfrm>
              <a:off x="3363335" y="3159712"/>
              <a:ext cx="5088466" cy="523220"/>
            </a:xfrm>
            <a:prstGeom prst="rect">
              <a:avLst/>
            </a:prstGeom>
          </p:spPr>
          <p:txBody>
            <a:bodyPr wrap="square">
              <a:spAutoFit/>
            </a:bodyPr>
            <a:lstStyle/>
            <a:p>
              <a:pPr algn="ctr">
                <a:lnSpc>
                  <a:spcPct val="200000"/>
                </a:lnSpc>
              </a:pPr>
              <a:r>
                <a:rPr lang="en-US" sz="1400" dirty="0" smtClean="0">
                  <a:solidFill>
                    <a:schemeClr val="tx1">
                      <a:lumMod val="65000"/>
                      <a:lumOff val="35000"/>
                    </a:schemeClr>
                  </a:solidFill>
                  <a:latin typeface="Helvetica Neue Thin" charset="0"/>
                  <a:ea typeface="Helvetica Neue Thin" charset="0"/>
                  <a:cs typeface="Helvetica Neue Thin" charset="0"/>
                </a:rPr>
                <a:t>Contact with person</a:t>
              </a:r>
              <a:endParaRPr lang="en-US" sz="1400" dirty="0">
                <a:solidFill>
                  <a:schemeClr val="tx1">
                    <a:lumMod val="65000"/>
                    <a:lumOff val="35000"/>
                  </a:schemeClr>
                </a:solidFill>
                <a:latin typeface="Helvetica Neue Thin" charset="0"/>
                <a:ea typeface="Helvetica Neue Thin" charset="0"/>
                <a:cs typeface="Helvetica Neue Thin" charset="0"/>
              </a:endParaRPr>
            </a:p>
          </p:txBody>
        </p:sp>
        <p:cxnSp>
          <p:nvCxnSpPr>
            <p:cNvPr id="21" name="Straight Arrow Connector 20"/>
            <p:cNvCxnSpPr/>
            <p:nvPr/>
          </p:nvCxnSpPr>
          <p:spPr>
            <a:xfrm>
              <a:off x="3282902" y="2971778"/>
              <a:ext cx="5088466" cy="0"/>
            </a:xfrm>
            <a:prstGeom prst="straightConnector1">
              <a:avLst/>
            </a:prstGeom>
            <a:ln>
              <a:solidFill>
                <a:schemeClr val="tx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084051" y="2632145"/>
              <a:ext cx="3647033" cy="496726"/>
              <a:chOff x="4392775" y="2288229"/>
              <a:chExt cx="3093246" cy="421301"/>
            </a:xfrm>
          </p:grpSpPr>
          <p:sp>
            <p:nvSpPr>
              <p:cNvPr id="22" name="Rectangle 21"/>
              <p:cNvSpPr/>
              <p:nvPr/>
            </p:nvSpPr>
            <p:spPr>
              <a:xfrm>
                <a:off x="4421087" y="2387333"/>
                <a:ext cx="3064934" cy="3221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4392775" y="2288229"/>
                <a:ext cx="3064934" cy="385798"/>
              </a:xfrm>
              <a:prstGeom prst="rect">
                <a:avLst/>
              </a:prstGeom>
            </p:spPr>
            <p:txBody>
              <a:bodyPr wrap="square">
                <a:spAutoFit/>
              </a:bodyPr>
              <a:lstStyle/>
              <a:p>
                <a:pPr algn="ctr">
                  <a:lnSpc>
                    <a:spcPct val="200000"/>
                  </a:lnSpc>
                </a:pPr>
                <a:r>
                  <a:rPr lang="en-US" sz="1400" dirty="0" smtClean="0">
                    <a:solidFill>
                      <a:schemeClr val="bg1"/>
                    </a:solidFill>
                    <a:latin typeface="Helvetica Neue" charset="0"/>
                    <a:ea typeface="Helvetica Neue" charset="0"/>
                    <a:cs typeface="Helvetica Neue" charset="0"/>
                  </a:rPr>
                  <a:t>85% of your effort WAS focused here</a:t>
                </a:r>
                <a:endParaRPr lang="en-US" sz="1400" dirty="0">
                  <a:solidFill>
                    <a:schemeClr val="bg1"/>
                  </a:solidFill>
                  <a:latin typeface="Helvetica Neue" charset="0"/>
                  <a:ea typeface="Helvetica Neue" charset="0"/>
                  <a:cs typeface="Helvetica Neue" charset="0"/>
                </a:endParaRPr>
              </a:p>
            </p:txBody>
          </p:sp>
        </p:grpSp>
      </p:grpSp>
      <p:cxnSp>
        <p:nvCxnSpPr>
          <p:cNvPr id="15" name="Straight Connector 14"/>
          <p:cNvCxnSpPr/>
          <p:nvPr/>
        </p:nvCxnSpPr>
        <p:spPr>
          <a:xfrm>
            <a:off x="986816" y="2316152"/>
            <a:ext cx="2192867" cy="0"/>
          </a:xfrm>
          <a:prstGeom prst="line">
            <a:avLst/>
          </a:prstGeom>
          <a:ln w="12700">
            <a:solidFill>
              <a:schemeClr val="bg2">
                <a:lumMod val="75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6" name="Rectangle 15"/>
          <p:cNvSpPr/>
          <p:nvPr/>
        </p:nvSpPr>
        <p:spPr>
          <a:xfrm>
            <a:off x="1105350" y="2220062"/>
            <a:ext cx="1718734" cy="461665"/>
          </a:xfrm>
          <a:prstGeom prst="rect">
            <a:avLst/>
          </a:prstGeom>
          <a:ln w="12700">
            <a:noFill/>
          </a:ln>
          <a:effectLst/>
        </p:spPr>
        <p:style>
          <a:lnRef idx="2">
            <a:schemeClr val="accent1"/>
          </a:lnRef>
          <a:fillRef idx="0">
            <a:schemeClr val="accent1"/>
          </a:fillRef>
          <a:effectRef idx="1">
            <a:schemeClr val="accent1"/>
          </a:effectRef>
          <a:fontRef idx="minor">
            <a:schemeClr val="tx1"/>
          </a:fontRef>
        </p:style>
        <p:txBody>
          <a:bodyPr wrap="square">
            <a:spAutoFit/>
          </a:bodyPr>
          <a:lstStyle/>
          <a:p>
            <a:pPr algn="ctr">
              <a:lnSpc>
                <a:spcPct val="200000"/>
              </a:lnSpc>
            </a:pPr>
            <a:r>
              <a:rPr lang="en-US" sz="1200" dirty="0" smtClean="0">
                <a:solidFill>
                  <a:schemeClr val="bg2">
                    <a:lumMod val="75000"/>
                  </a:schemeClr>
                </a:solidFill>
                <a:latin typeface="Helvetica Neue Thin" charset="0"/>
                <a:ea typeface="Helvetica Neue Thin" charset="0"/>
                <a:cs typeface="Helvetica Neue Thin" charset="0"/>
              </a:rPr>
              <a:t>Journey on their own</a:t>
            </a:r>
            <a:endParaRPr lang="en-US" sz="1200" dirty="0">
              <a:solidFill>
                <a:schemeClr val="bg2">
                  <a:lumMod val="75000"/>
                </a:schemeClr>
              </a:solidFill>
              <a:latin typeface="Helvetica Neue Thin" charset="0"/>
              <a:ea typeface="Helvetica Neue Thin" charset="0"/>
              <a:cs typeface="Helvetica Neue Thin" charset="0"/>
            </a:endParaRPr>
          </a:p>
        </p:txBody>
      </p:sp>
      <p:cxnSp>
        <p:nvCxnSpPr>
          <p:cNvPr id="17" name="Straight Connector 16"/>
          <p:cNvCxnSpPr/>
          <p:nvPr/>
        </p:nvCxnSpPr>
        <p:spPr>
          <a:xfrm>
            <a:off x="3274334" y="2322582"/>
            <a:ext cx="5156200" cy="0"/>
          </a:xfrm>
          <a:prstGeom prst="line">
            <a:avLst/>
          </a:prstGeom>
          <a:ln w="25400">
            <a:solidFill>
              <a:srgbClr val="84C340"/>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0" y="3517218"/>
            <a:ext cx="6859969" cy="3"/>
          </a:xfrm>
          <a:prstGeom prst="line">
            <a:avLst/>
          </a:prstGeom>
          <a:ln w="12700">
            <a:solidFill>
              <a:srgbClr val="83C34A"/>
            </a:solidFill>
          </a:ln>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664612" y="3057947"/>
            <a:ext cx="1527084" cy="1406103"/>
            <a:chOff x="3664612" y="3159547"/>
            <a:chExt cx="1527084" cy="1406103"/>
          </a:xfrm>
        </p:grpSpPr>
        <p:grpSp>
          <p:nvGrpSpPr>
            <p:cNvPr id="14" name="Group 13"/>
            <p:cNvGrpSpPr/>
            <p:nvPr/>
          </p:nvGrpSpPr>
          <p:grpSpPr>
            <a:xfrm>
              <a:off x="3664612" y="3159547"/>
              <a:ext cx="1527084" cy="1406103"/>
              <a:chOff x="3845844" y="3159547"/>
              <a:chExt cx="1527084" cy="1406103"/>
            </a:xfrm>
          </p:grpSpPr>
          <p:grpSp>
            <p:nvGrpSpPr>
              <p:cNvPr id="19" name="Group 18"/>
              <p:cNvGrpSpPr/>
              <p:nvPr/>
            </p:nvGrpSpPr>
            <p:grpSpPr>
              <a:xfrm>
                <a:off x="3845844" y="3159547"/>
                <a:ext cx="1527084" cy="1358593"/>
                <a:chOff x="3137299" y="2654300"/>
                <a:chExt cx="886777" cy="788935"/>
              </a:xfrm>
            </p:grpSpPr>
            <p:sp>
              <p:nvSpPr>
                <p:cNvPr id="24" name="Oval 23"/>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5" name="Rectangle 24"/>
                <p:cNvSpPr/>
                <p:nvPr/>
              </p:nvSpPr>
              <p:spPr>
                <a:xfrm>
                  <a:off x="3137299" y="3246637"/>
                  <a:ext cx="886777"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Consideration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20" name="Straight Connector 19"/>
              <p:cNvCxnSpPr/>
              <p:nvPr/>
            </p:nvCxnSpPr>
            <p:spPr>
              <a:xfrm>
                <a:off x="440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63385" y="3328087"/>
              <a:ext cx="487716" cy="579738"/>
            </a:xfrm>
            <a:prstGeom prst="rect">
              <a:avLst/>
            </a:prstGeom>
          </p:spPr>
        </p:pic>
      </p:grpSp>
      <p:grpSp>
        <p:nvGrpSpPr>
          <p:cNvPr id="26" name="Group 25"/>
          <p:cNvGrpSpPr/>
          <p:nvPr/>
        </p:nvGrpSpPr>
        <p:grpSpPr>
          <a:xfrm>
            <a:off x="6829170" y="3057947"/>
            <a:ext cx="1021432" cy="1406103"/>
            <a:chOff x="6829170" y="3159547"/>
            <a:chExt cx="1021432" cy="1406103"/>
          </a:xfrm>
        </p:grpSpPr>
        <p:grpSp>
          <p:nvGrpSpPr>
            <p:cNvPr id="27" name="Group 26"/>
            <p:cNvGrpSpPr/>
            <p:nvPr/>
          </p:nvGrpSpPr>
          <p:grpSpPr>
            <a:xfrm>
              <a:off x="6829170" y="3159547"/>
              <a:ext cx="1021432" cy="1406103"/>
              <a:chOff x="6829170" y="3159547"/>
              <a:chExt cx="1021432" cy="1406103"/>
            </a:xfrm>
          </p:grpSpPr>
          <p:grpSp>
            <p:nvGrpSpPr>
              <p:cNvPr id="29" name="Group 28"/>
              <p:cNvGrpSpPr/>
              <p:nvPr/>
            </p:nvGrpSpPr>
            <p:grpSpPr>
              <a:xfrm>
                <a:off x="6829170" y="3159547"/>
                <a:ext cx="1021432" cy="1358593"/>
                <a:chOff x="3284115" y="2654300"/>
                <a:chExt cx="593145" cy="788935"/>
              </a:xfrm>
            </p:grpSpPr>
            <p:sp>
              <p:nvSpPr>
                <p:cNvPr id="31" name="Oval 30"/>
                <p:cNvSpPr/>
                <p:nvPr/>
              </p:nvSpPr>
              <p:spPr>
                <a:xfrm>
                  <a:off x="3302000" y="2654300"/>
                  <a:ext cx="533400" cy="533400"/>
                </a:xfrm>
                <a:prstGeom prst="ellipse">
                  <a:avLst/>
                </a:prstGeom>
                <a:solidFill>
                  <a:srgbClr val="83C34A"/>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32" name="Rectangle 31"/>
                <p:cNvSpPr/>
                <p:nvPr/>
              </p:nvSpPr>
              <p:spPr>
                <a:xfrm>
                  <a:off x="3284115" y="3246637"/>
                  <a:ext cx="593145" cy="196598"/>
                </a:xfrm>
                <a:prstGeom prst="rect">
                  <a:avLst/>
                </a:prstGeom>
              </p:spPr>
              <p:txBody>
                <a:bodyPr wrap="none">
                  <a:spAutoFit/>
                </a:bodyPr>
                <a:lstStyle/>
                <a:p>
                  <a:pPr algn="ctr" fontAlgn="base">
                    <a:buClr>
                      <a:srgbClr val="83C34A"/>
                    </a:buClr>
                  </a:pPr>
                  <a:r>
                    <a:rPr lang="en-US" sz="1600" spc="100" dirty="0" smtClean="0">
                      <a:solidFill>
                        <a:schemeClr val="tx1">
                          <a:lumMod val="65000"/>
                          <a:lumOff val="35000"/>
                        </a:schemeClr>
                      </a:solidFill>
                      <a:latin typeface="Helvetica Neue Thin" charset="0"/>
                      <a:ea typeface="Helvetica Neue Thin" charset="0"/>
                      <a:cs typeface="Helvetica Neue Thin" charset="0"/>
                    </a:rPr>
                    <a:t>Decision</a:t>
                  </a:r>
                  <a:endParaRPr lang="en-US" sz="1600" spc="100" dirty="0">
                    <a:solidFill>
                      <a:schemeClr val="tx1">
                        <a:lumMod val="65000"/>
                        <a:lumOff val="35000"/>
                      </a:schemeClr>
                    </a:solidFill>
                    <a:latin typeface="Helvetica Neue Thin" charset="0"/>
                    <a:ea typeface="Helvetica Neue Thin" charset="0"/>
                    <a:cs typeface="Helvetica Neue Thin" charset="0"/>
                  </a:endParaRPr>
                </a:p>
              </p:txBody>
            </p:sp>
          </p:grpSp>
          <p:cxnSp>
            <p:nvCxnSpPr>
              <p:cNvPr id="30" name="Straight Connector 29"/>
              <p:cNvCxnSpPr/>
              <p:nvPr/>
            </p:nvCxnSpPr>
            <p:spPr>
              <a:xfrm>
                <a:off x="71519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28" name="Picture 27"/>
            <p:cNvPicPr>
              <a:picLocks noChangeAspect="1"/>
            </p:cNvPicPr>
            <p:nvPr/>
          </p:nvPicPr>
          <p:blipFill>
            <a:blip r:embed="rId5"/>
            <a:stretch>
              <a:fillRect/>
            </a:stretch>
          </p:blipFill>
          <p:spPr>
            <a:xfrm>
              <a:off x="7010401" y="3294167"/>
              <a:ext cx="560172" cy="598150"/>
            </a:xfrm>
            <a:prstGeom prst="rect">
              <a:avLst/>
            </a:prstGeom>
          </p:spPr>
        </p:pic>
      </p:grpSp>
      <p:grpSp>
        <p:nvGrpSpPr>
          <p:cNvPr id="34" name="Group 33"/>
          <p:cNvGrpSpPr/>
          <p:nvPr/>
        </p:nvGrpSpPr>
        <p:grpSpPr>
          <a:xfrm>
            <a:off x="1208043" y="3057947"/>
            <a:ext cx="1237324" cy="1406103"/>
            <a:chOff x="1208043" y="3159547"/>
            <a:chExt cx="1237324" cy="1406103"/>
          </a:xfrm>
        </p:grpSpPr>
        <p:grpSp>
          <p:nvGrpSpPr>
            <p:cNvPr id="35" name="Group 34"/>
            <p:cNvGrpSpPr/>
            <p:nvPr/>
          </p:nvGrpSpPr>
          <p:grpSpPr>
            <a:xfrm>
              <a:off x="1208043" y="3159547"/>
              <a:ext cx="1237324" cy="1406103"/>
              <a:chOff x="1438707" y="3159547"/>
              <a:chExt cx="1237324" cy="1406103"/>
            </a:xfrm>
          </p:grpSpPr>
          <p:grpSp>
            <p:nvGrpSpPr>
              <p:cNvPr id="38" name="Group 37"/>
              <p:cNvGrpSpPr/>
              <p:nvPr/>
            </p:nvGrpSpPr>
            <p:grpSpPr>
              <a:xfrm>
                <a:off x="1438707" y="3159547"/>
                <a:ext cx="1237324" cy="1358593"/>
                <a:chOff x="3207076" y="2654300"/>
                <a:chExt cx="718513" cy="788935"/>
              </a:xfrm>
            </p:grpSpPr>
            <p:sp>
              <p:nvSpPr>
                <p:cNvPr id="40" name="Oval 39"/>
                <p:cNvSpPr/>
                <p:nvPr/>
              </p:nvSpPr>
              <p:spPr>
                <a:xfrm>
                  <a:off x="3302000" y="2654300"/>
                  <a:ext cx="533400" cy="533400"/>
                </a:xfrm>
                <a:prstGeom prst="ellipse">
                  <a:avLst/>
                </a:prstGeom>
                <a:solidFill>
                  <a:schemeClr val="bg1"/>
                </a:solidFill>
                <a:ln>
                  <a:solidFill>
                    <a:srgbClr val="83C34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41" name="Rectangle 40"/>
                <p:cNvSpPr/>
                <p:nvPr/>
              </p:nvSpPr>
              <p:spPr>
                <a:xfrm>
                  <a:off x="3207076" y="3246637"/>
                  <a:ext cx="718513" cy="196598"/>
                </a:xfrm>
                <a:prstGeom prst="rect">
                  <a:avLst/>
                </a:prstGeom>
              </p:spPr>
              <p:txBody>
                <a:bodyPr wrap="none">
                  <a:spAutoFit/>
                </a:bodyPr>
                <a:lstStyle/>
                <a:p>
                  <a:pPr algn="ctr" fontAlgn="base">
                    <a:buClr>
                      <a:srgbClr val="83C34A"/>
                    </a:buClr>
                  </a:pPr>
                  <a:r>
                    <a:rPr lang="en-US" sz="1600" spc="100" dirty="0">
                      <a:solidFill>
                        <a:schemeClr val="tx1">
                          <a:lumMod val="65000"/>
                          <a:lumOff val="35000"/>
                        </a:schemeClr>
                      </a:solidFill>
                      <a:latin typeface="Helvetica Neue Thin" charset="0"/>
                      <a:ea typeface="Helvetica Neue Thin" charset="0"/>
                      <a:cs typeface="Helvetica Neue Thin" charset="0"/>
                    </a:rPr>
                    <a:t>Awareness</a:t>
                  </a:r>
                </a:p>
              </p:txBody>
            </p:sp>
          </p:grpSp>
          <p:cxnSp>
            <p:nvCxnSpPr>
              <p:cNvPr id="39" name="Straight Connector 38"/>
              <p:cNvCxnSpPr/>
              <p:nvPr/>
            </p:nvCxnSpPr>
            <p:spPr>
              <a:xfrm>
                <a:off x="1868788" y="4565650"/>
                <a:ext cx="328312" cy="0"/>
              </a:xfrm>
              <a:prstGeom prst="line">
                <a:avLst/>
              </a:prstGeom>
              <a:ln w="12700">
                <a:solidFill>
                  <a:srgbClr val="84C340"/>
                </a:solidFill>
              </a:ln>
              <a:effectLst/>
            </p:spPr>
            <p:style>
              <a:lnRef idx="2">
                <a:schemeClr val="accent1"/>
              </a:lnRef>
              <a:fillRef idx="0">
                <a:schemeClr val="accent1"/>
              </a:fillRef>
              <a:effectRef idx="1">
                <a:schemeClr val="accent1"/>
              </a:effectRef>
              <a:fontRef idx="minor">
                <a:schemeClr val="tx1"/>
              </a:fontRef>
            </p:style>
          </p:cxnSp>
        </p:grpSp>
        <p:pic>
          <p:nvPicPr>
            <p:cNvPr id="36" name="Picture 35"/>
            <p:cNvPicPr>
              <a:picLocks noChangeAspect="1"/>
            </p:cNvPicPr>
            <p:nvPr/>
          </p:nvPicPr>
          <p:blipFill>
            <a:blip r:embed="rId6"/>
            <a:stretch>
              <a:fillRect/>
            </a:stretch>
          </p:blipFill>
          <p:spPr>
            <a:xfrm>
              <a:off x="1610253" y="3329683"/>
              <a:ext cx="497000" cy="578143"/>
            </a:xfrm>
            <a:prstGeom prst="rect">
              <a:avLst/>
            </a:prstGeom>
          </p:spPr>
        </p:pic>
      </p:grpSp>
    </p:spTree>
    <p:extLst>
      <p:ext uri="{BB962C8B-B14F-4D97-AF65-F5344CB8AC3E}">
        <p14:creationId xmlns:p14="http://schemas.microsoft.com/office/powerpoint/2010/main" val="18987407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0-#ppt_w/2"/>
                                          </p:val>
                                        </p:tav>
                                        <p:tav tm="100000">
                                          <p:val>
                                            <p:strVal val="#ppt_x"/>
                                          </p:val>
                                        </p:tav>
                                      </p:tavLst>
                                    </p:anim>
                                    <p:anim calcmode="lin" valueType="num">
                                      <p:cBhvr additive="base">
                                        <p:cTn id="13" dur="500" fill="hold"/>
                                        <p:tgtEl>
                                          <p:spTgt spid="1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500" fill="hold"/>
                                        <p:tgtEl>
                                          <p:spTgt spid="12"/>
                                        </p:tgtEl>
                                        <p:attrNameLst>
                                          <p:attrName>ppt_x</p:attrName>
                                        </p:attrNameLst>
                                      </p:cBhvr>
                                      <p:tavLst>
                                        <p:tav tm="0">
                                          <p:val>
                                            <p:strVal val="0-#ppt_w/2"/>
                                          </p:val>
                                        </p:tav>
                                        <p:tav tm="100000">
                                          <p:val>
                                            <p:strVal val="#ppt_x"/>
                                          </p:val>
                                        </p:tav>
                                      </p:tavLst>
                                    </p:anim>
                                    <p:anim calcmode="lin" valueType="num">
                                      <p:cBhvr additive="base">
                                        <p:cTn id="22" dur="500" fill="hold"/>
                                        <p:tgtEl>
                                          <p:spTgt spid="12"/>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0-#ppt_w/2"/>
                                          </p:val>
                                        </p:tav>
                                        <p:tav tm="100000">
                                          <p:val>
                                            <p:strVal val="#ppt_x"/>
                                          </p:val>
                                        </p:tav>
                                      </p:tavLst>
                                    </p:anim>
                                    <p:anim calcmode="lin" valueType="num">
                                      <p:cBhvr additive="base">
                                        <p:cTn id="26" dur="500" fill="hold"/>
                                        <p:tgtEl>
                                          <p:spTgt spid="34"/>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0-#ppt_w/2"/>
                                          </p:val>
                                        </p:tav>
                                        <p:tav tm="100000">
                                          <p:val>
                                            <p:strVal val="#ppt_x"/>
                                          </p:val>
                                        </p:tav>
                                      </p:tavLst>
                                    </p:anim>
                                    <p:anim calcmode="lin" valueType="num">
                                      <p:cBhvr additive="base">
                                        <p:cTn id="30" dur="500" fill="hold"/>
                                        <p:tgtEl>
                                          <p:spTgt spid="13"/>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0-#ppt_w/2"/>
                                          </p:val>
                                        </p:tav>
                                        <p:tav tm="100000">
                                          <p:val>
                                            <p:strVal val="#ppt_x"/>
                                          </p:val>
                                        </p:tav>
                                      </p:tavLst>
                                    </p:anim>
                                    <p:anim calcmode="lin" valueType="num">
                                      <p:cBhvr additive="base">
                                        <p:cTn id="34"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theme/theme1.xml><?xml version="1.0" encoding="utf-8"?>
<a:theme xmlns:a="http://schemas.openxmlformats.org/drawingml/2006/main" name="Office Theme">
  <a:themeElements>
    <a:clrScheme name="SS Colors Oct 2016">
      <a:dk1>
        <a:srgbClr val="000000"/>
      </a:dk1>
      <a:lt1>
        <a:srgbClr val="FFFFFF"/>
      </a:lt1>
      <a:dk2>
        <a:srgbClr val="595959"/>
      </a:dk2>
      <a:lt2>
        <a:srgbClr val="E7E6E6"/>
      </a:lt2>
      <a:accent1>
        <a:srgbClr val="83C349"/>
      </a:accent1>
      <a:accent2>
        <a:srgbClr val="3A3041"/>
      </a:accent2>
      <a:accent3>
        <a:srgbClr val="265986"/>
      </a:accent3>
      <a:accent4>
        <a:srgbClr val="F17132"/>
      </a:accent4>
      <a:accent5>
        <a:srgbClr val="24A353"/>
      </a:accent5>
      <a:accent6>
        <a:srgbClr val="40ACC3"/>
      </a:accent6>
      <a:hlink>
        <a:srgbClr val="83C349"/>
      </a:hlink>
      <a:folHlink>
        <a:srgbClr val="83C349"/>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2601</TotalTime>
  <Words>1660</Words>
  <Application>Microsoft Macintosh PowerPoint</Application>
  <PresentationFormat>On-screen Show (16:9)</PresentationFormat>
  <Paragraphs>371</Paragraphs>
  <Slides>44</Slides>
  <Notes>41</Notes>
  <HiddenSlides>0</HiddenSlides>
  <MMClips>0</MMClips>
  <ScaleCrop>false</ScaleCrop>
  <HeadingPairs>
    <vt:vector size="8" baseType="variant">
      <vt:variant>
        <vt:lpstr>Fonts Used</vt:lpstr>
      </vt:variant>
      <vt:variant>
        <vt:i4>8</vt:i4>
      </vt:variant>
      <vt:variant>
        <vt:lpstr>Theme</vt:lpstr>
      </vt:variant>
      <vt:variant>
        <vt:i4>1</vt:i4>
      </vt:variant>
      <vt:variant>
        <vt:lpstr>Slide Titles</vt:lpstr>
      </vt:variant>
      <vt:variant>
        <vt:i4>44</vt:i4>
      </vt:variant>
      <vt:variant>
        <vt:lpstr>Custom Shows</vt:lpstr>
      </vt:variant>
      <vt:variant>
        <vt:i4>2</vt:i4>
      </vt:variant>
    </vt:vector>
  </HeadingPairs>
  <TitlesOfParts>
    <vt:vector size="55" baseType="lpstr">
      <vt:lpstr>Arial</vt:lpstr>
      <vt:lpstr>Calibri</vt:lpstr>
      <vt:lpstr>Calibri Light</vt:lpstr>
      <vt:lpstr>Helvetica Neue</vt:lpstr>
      <vt:lpstr>Helvetica Neue Light</vt:lpstr>
      <vt:lpstr>Helvetica Neue Medium</vt:lpstr>
      <vt:lpstr>Helvetica Neue Thin</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Looping Intro</vt:lpstr>
      <vt:lpstr>Main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264</cp:revision>
  <dcterms:created xsi:type="dcterms:W3CDTF">2016-10-25T08:10:52Z</dcterms:created>
  <dcterms:modified xsi:type="dcterms:W3CDTF">2017-02-27T15:27:42Z</dcterms:modified>
</cp:coreProperties>
</file>